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8" r:id="rId1"/>
  </p:sldMasterIdLst>
  <p:notesMasterIdLst>
    <p:notesMasterId r:id="rId15"/>
  </p:notesMasterIdLst>
  <p:handoutMasterIdLst>
    <p:handoutMasterId r:id="rId16"/>
  </p:handoutMasterIdLst>
  <p:sldIdLst>
    <p:sldId id="421" r:id="rId2"/>
    <p:sldId id="492" r:id="rId3"/>
    <p:sldId id="467" r:id="rId4"/>
    <p:sldId id="490" r:id="rId5"/>
    <p:sldId id="491" r:id="rId6"/>
    <p:sldId id="482" r:id="rId7"/>
    <p:sldId id="483" r:id="rId8"/>
    <p:sldId id="484" r:id="rId9"/>
    <p:sldId id="485" r:id="rId10"/>
    <p:sldId id="486" r:id="rId11"/>
    <p:sldId id="487" r:id="rId12"/>
    <p:sldId id="488" r:id="rId13"/>
    <p:sldId id="353" r:id="rId14"/>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rley, Geoff (Ethics)" initials="TG(" lastIdx="20" clrIdx="0">
    <p:extLst>
      <p:ext uri="{19B8F6BF-5375-455C-9EA6-DF929625EA0E}">
        <p15:presenceInfo xmlns:p15="http://schemas.microsoft.com/office/powerpoint/2012/main" userId="S-1-5-21-2082115662-2362019-2126132042-1351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0E00"/>
    <a:srgbClr val="44588D"/>
    <a:srgbClr val="112947"/>
    <a:srgbClr val="990033"/>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06" autoAdjust="0"/>
    <p:restoredTop sz="94092" autoAdjust="0"/>
  </p:normalViewPr>
  <p:slideViewPr>
    <p:cSldViewPr>
      <p:cViewPr varScale="1">
        <p:scale>
          <a:sx n="75" d="100"/>
          <a:sy n="75" d="100"/>
        </p:scale>
        <p:origin x="1698" y="66"/>
      </p:cViewPr>
      <p:guideLst>
        <p:guide orient="horz" pos="2160"/>
        <p:guide pos="2880"/>
      </p:guideLst>
    </p:cSldViewPr>
  </p:slideViewPr>
  <p:outlineViewPr>
    <p:cViewPr>
      <p:scale>
        <a:sx n="33" d="100"/>
        <a:sy n="33" d="100"/>
      </p:scale>
      <p:origin x="48" y="2418"/>
    </p:cViewPr>
  </p:outlineViewPr>
  <p:notesTextViewPr>
    <p:cViewPr>
      <p:scale>
        <a:sx n="100" d="100"/>
        <a:sy n="100" d="100"/>
      </p:scale>
      <p:origin x="0" y="0"/>
    </p:cViewPr>
  </p:notesTextViewPr>
  <p:sorterViewPr>
    <p:cViewPr varScale="1">
      <p:scale>
        <a:sx n="1" d="1"/>
        <a:sy n="1" d="1"/>
      </p:scale>
      <p:origin x="0" y="-1853"/>
    </p:cViewPr>
  </p:sorterViewPr>
  <p:notesViewPr>
    <p:cSldViewPr>
      <p:cViewPr varScale="1">
        <p:scale>
          <a:sx n="63" d="100"/>
          <a:sy n="63" d="100"/>
        </p:scale>
        <p:origin x="3120" y="77"/>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2" Type="http://schemas.openxmlformats.org/officeDocument/2006/relationships/hyperlink" Target="http://www.ethics.senate.gov/" TargetMode="External"/><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lide Number Placeholder 4"/>
          <p:cNvSpPr txBox="1">
            <a:spLocks/>
          </p:cNvSpPr>
          <p:nvPr/>
        </p:nvSpPr>
        <p:spPr>
          <a:xfrm>
            <a:off x="6351105" y="8814217"/>
            <a:ext cx="846483" cy="245932"/>
          </a:xfrm>
          <a:prstGeom prst="rect">
            <a:avLst/>
          </a:prstGeom>
        </p:spPr>
        <p:txBody>
          <a:bodyPr lIns="100229" tIns="50115" rIns="100229" bIns="50115"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defRPr/>
            </a:pPr>
            <a:fld id="{1086E16C-20A7-4173-889F-5F6E74149D39}" type="slidenum">
              <a:rPr lang="en-US" altLang="en-US" sz="1000"/>
              <a:pPr algn="r" eaLnBrk="1" hangingPunct="1">
                <a:defRPr/>
              </a:pPr>
              <a:t>‹#›</a:t>
            </a:fld>
            <a:endParaRPr lang="en-US" altLang="en-US" sz="1000"/>
          </a:p>
        </p:txBody>
      </p:sp>
      <p:sp>
        <p:nvSpPr>
          <p:cNvPr id="7" name="Footer Placeholder 5"/>
          <p:cNvSpPr txBox="1">
            <a:spLocks/>
          </p:cNvSpPr>
          <p:nvPr/>
        </p:nvSpPr>
        <p:spPr>
          <a:xfrm>
            <a:off x="412475" y="8787984"/>
            <a:ext cx="6107595" cy="660739"/>
          </a:xfrm>
          <a:prstGeom prst="rect">
            <a:avLst/>
          </a:prstGeom>
          <a:solidFill>
            <a:schemeClr val="bg1">
              <a:lumMod val="85000"/>
              <a:alpha val="53000"/>
            </a:schemeClr>
          </a:solidFill>
        </p:spPr>
        <p:txBody>
          <a:bodyPr lIns="100229" tIns="50115" rIns="100229" bIns="50115" anchor="ctr"/>
          <a:lstStyle>
            <a:lvl1pPr algn="ctr">
              <a:buFontTx/>
              <a:buNone/>
              <a:defRPr sz="1000"/>
            </a:lvl1pPr>
          </a:lstStyle>
          <a:p>
            <a:pPr eaLnBrk="1" hangingPunct="1">
              <a:defRPr/>
            </a:pPr>
            <a:r>
              <a:rPr lang="en-US" sz="900" dirty="0">
                <a:latin typeface="Arial" charset="0"/>
                <a:cs typeface="Arial" charset="0"/>
              </a:rPr>
              <a:t>This presentation provides only an overview of the Code of Official Conduct and applicable ethics standards, and does not represent or address all applicable authority.  Please consult the Committee’s website at </a:t>
            </a:r>
            <a:r>
              <a:rPr lang="en-US" sz="900" dirty="0">
                <a:latin typeface="Arial" charset="0"/>
                <a:cs typeface="Arial" charset="0"/>
                <a:hlinkClick r:id="rId2"/>
              </a:rPr>
              <a:t>www.ethics.senate.gov</a:t>
            </a:r>
            <a:r>
              <a:rPr lang="en-US" sz="900" dirty="0">
                <a:latin typeface="Arial" charset="0"/>
                <a:cs typeface="Arial" charset="0"/>
              </a:rPr>
              <a:t> or contact the Committee at (202) 224-2981 for additional information and guidance.</a:t>
            </a:r>
          </a:p>
        </p:txBody>
      </p:sp>
      <p:sp>
        <p:nvSpPr>
          <p:cNvPr id="8" name="Header Placeholder 6"/>
          <p:cNvSpPr txBox="1">
            <a:spLocks/>
          </p:cNvSpPr>
          <p:nvPr/>
        </p:nvSpPr>
        <p:spPr>
          <a:xfrm>
            <a:off x="588066" y="236095"/>
            <a:ext cx="6153978" cy="550889"/>
          </a:xfrm>
          <a:prstGeom prst="rect">
            <a:avLst/>
          </a:prstGeom>
          <a:solidFill>
            <a:srgbClr val="44588D"/>
          </a:solidFill>
        </p:spPr>
        <p:txBody>
          <a:bodyPr lIns="100229" tIns="50115" rIns="100229" bIns="50115"/>
          <a:lstStyle>
            <a:lvl1pPr algn="ctr">
              <a:buFontTx/>
              <a:buNone/>
              <a:defRPr sz="1500" b="1" i="1" cap="none">
                <a:latin typeface="Old English Text MT" pitchFamily="66" charset="0"/>
                <a:cs typeface="Arial" pitchFamily="34" charset="0"/>
              </a:defRPr>
            </a:lvl1pPr>
          </a:lstStyle>
          <a:p>
            <a:pPr eaLnBrk="1" hangingPunct="1">
              <a:defRPr/>
            </a:pPr>
            <a:r>
              <a:rPr lang="en-US" b="0" i="0" cap="small" dirty="0" smtClean="0">
                <a:solidFill>
                  <a:schemeClr val="bg1"/>
                </a:solidFill>
                <a:latin typeface="Arial Black" panose="020B0A04020102020204" pitchFamily="34" charset="0"/>
              </a:rPr>
              <a:t>U.S. Senate Select Committee on Ethics</a:t>
            </a:r>
          </a:p>
          <a:p>
            <a:pPr eaLnBrk="1" hangingPunct="1">
              <a:defRPr/>
            </a:pPr>
            <a:r>
              <a:rPr lang="en-US" b="0" i="0" cap="small" dirty="0" smtClean="0">
                <a:solidFill>
                  <a:schemeClr val="bg1"/>
                </a:solidFill>
                <a:latin typeface="Arial Black" panose="020B0A04020102020204" pitchFamily="34" charset="0"/>
              </a:rPr>
              <a:t>Campaign Activity Training</a:t>
            </a:r>
            <a:endParaRPr lang="en-US" b="0" i="0" cap="small" dirty="0">
              <a:solidFill>
                <a:schemeClr val="bg1"/>
              </a:solidFill>
              <a:latin typeface="Arial Black" panose="020B0A04020102020204" pitchFamily="34" charset="0"/>
            </a:endParaRPr>
          </a:p>
        </p:txBody>
      </p:sp>
      <p:sp>
        <p:nvSpPr>
          <p:cNvPr id="9" name="Date Placeholder 7"/>
          <p:cNvSpPr txBox="1">
            <a:spLocks/>
          </p:cNvSpPr>
          <p:nvPr/>
        </p:nvSpPr>
        <p:spPr>
          <a:xfrm>
            <a:off x="6266623" y="9143767"/>
            <a:ext cx="930965" cy="329549"/>
          </a:xfrm>
          <a:prstGeom prst="rect">
            <a:avLst/>
          </a:prstGeom>
        </p:spPr>
        <p:txBody>
          <a:bodyPr lIns="100229" tIns="50115" rIns="100229" bIns="50115"/>
          <a:lstStyle>
            <a:lvl1pPr algn="r">
              <a:defRPr sz="900">
                <a:solidFill>
                  <a:schemeClr val="bg1">
                    <a:lumMod val="65000"/>
                  </a:schemeClr>
                </a:solidFill>
              </a:defRPr>
            </a:lvl1pPr>
          </a:lstStyle>
          <a:p>
            <a:pPr eaLnBrk="1" hangingPunct="1">
              <a:defRPr/>
            </a:pPr>
            <a:fld id="{092731D7-1738-44B0-9D7E-5C17B0D604FD}" type="datetimeFigureOut">
              <a:rPr lang="en-US" smtClean="0">
                <a:latin typeface="Arial" charset="0"/>
                <a:cs typeface="Arial" charset="0"/>
              </a:rPr>
              <a:pPr eaLnBrk="1" hangingPunct="1">
                <a:defRPr/>
              </a:pPr>
              <a:t>1/14/2025</a:t>
            </a:fld>
            <a:endParaRPr lang="en-US" dirty="0">
              <a:latin typeface="Arial" charset="0"/>
              <a:cs typeface="Arial" charset="0"/>
            </a:endParaRP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6624" tIns="48313" rIns="96624" bIns="48313" rtlCol="0"/>
          <a:lstStyle>
            <a:lvl1pPr algn="l" eaLnBrk="1" hangingPunct="1">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4142962" y="0"/>
            <a:ext cx="3170583" cy="480388"/>
          </a:xfrm>
          <a:prstGeom prst="rect">
            <a:avLst/>
          </a:prstGeom>
        </p:spPr>
        <p:txBody>
          <a:bodyPr vert="horz" lIns="96624" tIns="48313" rIns="96624" bIns="48313" rtlCol="0"/>
          <a:lstStyle>
            <a:lvl1pPr algn="r" eaLnBrk="1" hangingPunct="1">
              <a:defRPr sz="1200">
                <a:latin typeface="Arial" charset="0"/>
                <a:cs typeface="Arial" charset="0"/>
              </a:defRPr>
            </a:lvl1pPr>
          </a:lstStyle>
          <a:p>
            <a:pPr>
              <a:defRPr/>
            </a:pPr>
            <a:fld id="{3D2F3712-3850-47A3-8B5E-671135C30352}" type="datetimeFigureOut">
              <a:rPr lang="en-US"/>
              <a:pPr>
                <a:defRPr/>
              </a:pPr>
              <a:t>1/14/2025</a:t>
            </a:fld>
            <a:endParaRPr lang="en-US" dirty="0"/>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24" tIns="48313" rIns="96624" bIns="48313" rtlCol="0" anchor="ctr"/>
          <a:lstStyle/>
          <a:p>
            <a:pPr lvl="0"/>
            <a:endParaRPr lang="en-US" noProof="0" dirty="0" smtClean="0"/>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6624" tIns="48313" rIns="96624" bIns="48313"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6624" tIns="48313" rIns="96624" bIns="48313" rtlCol="0" anchor="b"/>
          <a:lstStyle>
            <a:lvl1pPr algn="l" eaLnBrk="1" hangingPunct="1">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wrap="square" lIns="96624" tIns="48313" rIns="96624" bIns="48313" numCol="1" anchor="b" anchorCtr="0" compatLnSpc="1">
            <a:prstTxWarp prst="textNoShape">
              <a:avLst/>
            </a:prstTxWarp>
          </a:bodyPr>
          <a:lstStyle>
            <a:lvl1pPr algn="r" eaLnBrk="1" hangingPunct="1">
              <a:defRPr sz="1200"/>
            </a:lvl1pPr>
          </a:lstStyle>
          <a:p>
            <a:pPr>
              <a:defRPr/>
            </a:pPr>
            <a:fld id="{9961941A-CFB9-41E6-8318-A82CE3759AE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37127" indent="-237127">
              <a:buAutoNum type="arabicParenR"/>
            </a:pPr>
            <a:endParaRPr lang="en-US" altLang="en-US" baseline="0" dirty="0" smtClean="0"/>
          </a:p>
        </p:txBody>
      </p:sp>
      <p:sp>
        <p:nvSpPr>
          <p:cNvPr id="5124"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1021" indent="-283235">
              <a:defRPr>
                <a:solidFill>
                  <a:schemeClr val="tx1"/>
                </a:solidFill>
                <a:latin typeface="Arial" panose="020B0604020202020204" pitchFamily="34" charset="0"/>
                <a:cs typeface="Arial" panose="020B0604020202020204" pitchFamily="34" charset="0"/>
              </a:defRPr>
            </a:lvl2pPr>
            <a:lvl3pPr marL="1141173" indent="-225600">
              <a:defRPr>
                <a:solidFill>
                  <a:schemeClr val="tx1"/>
                </a:solidFill>
                <a:latin typeface="Arial" panose="020B0604020202020204" pitchFamily="34" charset="0"/>
                <a:cs typeface="Arial" panose="020B0604020202020204" pitchFamily="34" charset="0"/>
              </a:defRPr>
            </a:lvl3pPr>
            <a:lvl4pPr marL="1597312" indent="-225600">
              <a:defRPr>
                <a:solidFill>
                  <a:schemeClr val="tx1"/>
                </a:solidFill>
                <a:latin typeface="Arial" panose="020B0604020202020204" pitchFamily="34" charset="0"/>
                <a:cs typeface="Arial" panose="020B0604020202020204" pitchFamily="34" charset="0"/>
              </a:defRPr>
            </a:lvl4pPr>
            <a:lvl5pPr marL="2055099" indent="-225600">
              <a:defRPr>
                <a:solidFill>
                  <a:schemeClr val="tx1"/>
                </a:solidFill>
                <a:latin typeface="Arial" panose="020B0604020202020204" pitchFamily="34" charset="0"/>
                <a:cs typeface="Arial" panose="020B0604020202020204" pitchFamily="34" charset="0"/>
              </a:defRPr>
            </a:lvl5pPr>
            <a:lvl6pPr marL="2529352"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3606"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7859"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2113"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F4D9868-0A93-4FB9-AAD8-122A2FC86ABF}" type="slidenum">
              <a:rPr lang="en-US" altLang="en-US" smtClean="0"/>
              <a:pPr/>
              <a:t>1</a:t>
            </a:fld>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10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1021" indent="-283235">
              <a:defRPr>
                <a:solidFill>
                  <a:schemeClr val="tx1"/>
                </a:solidFill>
                <a:latin typeface="Arial" panose="020B0604020202020204" pitchFamily="34" charset="0"/>
                <a:cs typeface="Arial" panose="020B0604020202020204" pitchFamily="34" charset="0"/>
              </a:defRPr>
            </a:lvl2pPr>
            <a:lvl3pPr marL="1141173" indent="-225600">
              <a:defRPr>
                <a:solidFill>
                  <a:schemeClr val="tx1"/>
                </a:solidFill>
                <a:latin typeface="Arial" panose="020B0604020202020204" pitchFamily="34" charset="0"/>
                <a:cs typeface="Arial" panose="020B0604020202020204" pitchFamily="34" charset="0"/>
              </a:defRPr>
            </a:lvl3pPr>
            <a:lvl4pPr marL="1597312" indent="-225600">
              <a:defRPr>
                <a:solidFill>
                  <a:schemeClr val="tx1"/>
                </a:solidFill>
                <a:latin typeface="Arial" panose="020B0604020202020204" pitchFamily="34" charset="0"/>
                <a:cs typeface="Arial" panose="020B0604020202020204" pitchFamily="34" charset="0"/>
              </a:defRPr>
            </a:lvl4pPr>
            <a:lvl5pPr marL="2055099" indent="-225600">
              <a:defRPr>
                <a:solidFill>
                  <a:schemeClr val="tx1"/>
                </a:solidFill>
                <a:latin typeface="Arial" panose="020B0604020202020204" pitchFamily="34" charset="0"/>
                <a:cs typeface="Arial" panose="020B0604020202020204" pitchFamily="34" charset="0"/>
              </a:defRPr>
            </a:lvl5pPr>
            <a:lvl6pPr marL="2529352"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3606"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7859"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2113"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A95BB2C-1130-4C4B-8A5B-0EB1E58E6929}" type="slidenum">
              <a:rPr lang="en-US" altLang="en-US" smtClean="0"/>
              <a:pPr/>
              <a:t>10</a:t>
            </a:fld>
            <a:endParaRPr lang="en-US" altLang="en-US" smtClean="0"/>
          </a:p>
        </p:txBody>
      </p:sp>
    </p:spTree>
    <p:extLst>
      <p:ext uri="{BB962C8B-B14F-4D97-AF65-F5344CB8AC3E}">
        <p14:creationId xmlns:p14="http://schemas.microsoft.com/office/powerpoint/2010/main" val="188840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100" dirty="0"/>
              <a:t>For communications personnel, this can be difficult. While issues touch on the campaign, they are permissible in your official capacity because they are part of your official job. </a:t>
            </a:r>
          </a:p>
          <a:p>
            <a:endParaRPr lang="en-US" altLang="en-US" sz="1100" dirty="0"/>
          </a:p>
          <a:p>
            <a:endParaRPr lang="en-US" altLang="en-US" sz="1100" dirty="0"/>
          </a:p>
          <a:p>
            <a:endParaRPr lang="en-US" altLang="en-US" sz="1100"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1021" indent="-283235">
              <a:defRPr>
                <a:solidFill>
                  <a:schemeClr val="tx1"/>
                </a:solidFill>
                <a:latin typeface="Arial" panose="020B0604020202020204" pitchFamily="34" charset="0"/>
                <a:cs typeface="Arial" panose="020B0604020202020204" pitchFamily="34" charset="0"/>
              </a:defRPr>
            </a:lvl2pPr>
            <a:lvl3pPr marL="1141173" indent="-225600">
              <a:defRPr>
                <a:solidFill>
                  <a:schemeClr val="tx1"/>
                </a:solidFill>
                <a:latin typeface="Arial" panose="020B0604020202020204" pitchFamily="34" charset="0"/>
                <a:cs typeface="Arial" panose="020B0604020202020204" pitchFamily="34" charset="0"/>
              </a:defRPr>
            </a:lvl3pPr>
            <a:lvl4pPr marL="1597312" indent="-225600">
              <a:defRPr>
                <a:solidFill>
                  <a:schemeClr val="tx1"/>
                </a:solidFill>
                <a:latin typeface="Arial" panose="020B0604020202020204" pitchFamily="34" charset="0"/>
                <a:cs typeface="Arial" panose="020B0604020202020204" pitchFamily="34" charset="0"/>
              </a:defRPr>
            </a:lvl4pPr>
            <a:lvl5pPr marL="2055099" indent="-225600">
              <a:defRPr>
                <a:solidFill>
                  <a:schemeClr val="tx1"/>
                </a:solidFill>
                <a:latin typeface="Arial" panose="020B0604020202020204" pitchFamily="34" charset="0"/>
                <a:cs typeface="Arial" panose="020B0604020202020204" pitchFamily="34" charset="0"/>
              </a:defRPr>
            </a:lvl5pPr>
            <a:lvl6pPr marL="2529352"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3606"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7859"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2113"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A95BB2C-1130-4C4B-8A5B-0EB1E58E6929}" type="slidenum">
              <a:rPr lang="en-US" altLang="en-US" smtClean="0"/>
              <a:pPr/>
              <a:t>11</a:t>
            </a:fld>
            <a:endParaRPr lang="en-US" altLang="en-US" smtClean="0"/>
          </a:p>
        </p:txBody>
      </p:sp>
    </p:spTree>
    <p:extLst>
      <p:ext uri="{BB962C8B-B14F-4D97-AF65-F5344CB8AC3E}">
        <p14:creationId xmlns:p14="http://schemas.microsoft.com/office/powerpoint/2010/main" val="10583193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48507">
              <a:defRPr/>
            </a:pPr>
            <a:r>
              <a:rPr lang="en-US" altLang="en-US" sz="1100" dirty="0"/>
              <a:t>“Certain” use of official social media is vague. Its controlled by Rules. Rules will tell you that polling or direct request for constituent input is prohibited by the moratorium rule, but for more specific questions we will refer you to Rules counsel</a:t>
            </a:r>
          </a:p>
          <a:p>
            <a:endParaRPr lang="en-US" altLang="en-US" sz="1100"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1021" indent="-283235">
              <a:defRPr>
                <a:solidFill>
                  <a:schemeClr val="tx1"/>
                </a:solidFill>
                <a:latin typeface="Arial" panose="020B0604020202020204" pitchFamily="34" charset="0"/>
                <a:cs typeface="Arial" panose="020B0604020202020204" pitchFamily="34" charset="0"/>
              </a:defRPr>
            </a:lvl2pPr>
            <a:lvl3pPr marL="1141173" indent="-225600">
              <a:defRPr>
                <a:solidFill>
                  <a:schemeClr val="tx1"/>
                </a:solidFill>
                <a:latin typeface="Arial" panose="020B0604020202020204" pitchFamily="34" charset="0"/>
                <a:cs typeface="Arial" panose="020B0604020202020204" pitchFamily="34" charset="0"/>
              </a:defRPr>
            </a:lvl3pPr>
            <a:lvl4pPr marL="1597312" indent="-225600">
              <a:defRPr>
                <a:solidFill>
                  <a:schemeClr val="tx1"/>
                </a:solidFill>
                <a:latin typeface="Arial" panose="020B0604020202020204" pitchFamily="34" charset="0"/>
                <a:cs typeface="Arial" panose="020B0604020202020204" pitchFamily="34" charset="0"/>
              </a:defRPr>
            </a:lvl4pPr>
            <a:lvl5pPr marL="2055099" indent="-225600">
              <a:defRPr>
                <a:solidFill>
                  <a:schemeClr val="tx1"/>
                </a:solidFill>
                <a:latin typeface="Arial" panose="020B0604020202020204" pitchFamily="34" charset="0"/>
                <a:cs typeface="Arial" panose="020B0604020202020204" pitchFamily="34" charset="0"/>
              </a:defRPr>
            </a:lvl5pPr>
            <a:lvl6pPr marL="2529352"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3606"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7859"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2113"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A95BB2C-1130-4C4B-8A5B-0EB1E58E6929}" type="slidenum">
              <a:rPr lang="en-US" altLang="en-US" smtClean="0"/>
              <a:pPr/>
              <a:t>12</a:t>
            </a:fld>
            <a:endParaRPr lang="en-US" altLang="en-US" smtClean="0"/>
          </a:p>
        </p:txBody>
      </p:sp>
    </p:spTree>
    <p:extLst>
      <p:ext uri="{BB962C8B-B14F-4D97-AF65-F5344CB8AC3E}">
        <p14:creationId xmlns:p14="http://schemas.microsoft.com/office/powerpoint/2010/main" val="14717464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33833" indent="-233833">
              <a:buFontTx/>
              <a:buChar char="•"/>
            </a:pPr>
            <a:endParaRPr lang="en-US" altLang="en-US"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1021" indent="-283235">
              <a:defRPr>
                <a:solidFill>
                  <a:schemeClr val="tx1"/>
                </a:solidFill>
                <a:latin typeface="Arial" panose="020B0604020202020204" pitchFamily="34" charset="0"/>
                <a:cs typeface="Arial" panose="020B0604020202020204" pitchFamily="34" charset="0"/>
              </a:defRPr>
            </a:lvl2pPr>
            <a:lvl3pPr marL="1141173" indent="-225600">
              <a:defRPr>
                <a:solidFill>
                  <a:schemeClr val="tx1"/>
                </a:solidFill>
                <a:latin typeface="Arial" panose="020B0604020202020204" pitchFamily="34" charset="0"/>
                <a:cs typeface="Arial" panose="020B0604020202020204" pitchFamily="34" charset="0"/>
              </a:defRPr>
            </a:lvl3pPr>
            <a:lvl4pPr marL="1597312" indent="-225600">
              <a:defRPr>
                <a:solidFill>
                  <a:schemeClr val="tx1"/>
                </a:solidFill>
                <a:latin typeface="Arial" panose="020B0604020202020204" pitchFamily="34" charset="0"/>
                <a:cs typeface="Arial" panose="020B0604020202020204" pitchFamily="34" charset="0"/>
              </a:defRPr>
            </a:lvl4pPr>
            <a:lvl5pPr marL="2055099" indent="-225600">
              <a:defRPr>
                <a:solidFill>
                  <a:schemeClr val="tx1"/>
                </a:solidFill>
                <a:latin typeface="Arial" panose="020B0604020202020204" pitchFamily="34" charset="0"/>
                <a:cs typeface="Arial" panose="020B0604020202020204" pitchFamily="34" charset="0"/>
              </a:defRPr>
            </a:lvl5pPr>
            <a:lvl6pPr marL="2529352"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3606"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7859"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2113"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A85E695-DD53-49C0-82A8-23C1DD1E8F4E}" type="slidenum">
              <a:rPr lang="en-US" altLang="en-US" smtClean="0"/>
              <a:pPr/>
              <a:t>13</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lnSpcReduction="10000"/>
          </a:bodyPr>
          <a:lstStyle/>
          <a:p>
            <a:pPr marL="237127" indent="-237127">
              <a:buAutoNum type="arabicParenR"/>
            </a:pPr>
            <a:r>
              <a:rPr lang="en-US" altLang="en-US" dirty="0" smtClean="0"/>
              <a:t>Today’s agenda in broad overview.  Some additional points to consider:</a:t>
            </a:r>
            <a:r>
              <a:rPr lang="en-US" altLang="en-US" baseline="0" dirty="0" smtClean="0"/>
              <a:t> (a) </a:t>
            </a:r>
            <a:r>
              <a:rPr lang="en-US" altLang="en-US" dirty="0" smtClean="0"/>
              <a:t>Not all the rules apply to every employee the same  way. While its obvious there</a:t>
            </a:r>
            <a:r>
              <a:rPr lang="en-US" altLang="en-US" baseline="0" dirty="0" smtClean="0"/>
              <a:t> are some different rules between the Senator and the rest of us, there are also different rules for some positions (PFDs, we are looking at you), and there are different ways you may interact with the rules (be kind to schedulers); (b) Success takes a teamwork approach. Critical you understand your role with the Ethics rules and exponentially more helpful if you are familiar with how the rules apply to others on the team; and (c) You are the VC’s staff and a role model for other staffs. Our staff consistently offers you as an example of how to comply with the rules. Let us help people catch you doing things right.</a:t>
            </a:r>
          </a:p>
          <a:p>
            <a:pPr marL="237127" indent="-237127">
              <a:buAutoNum type="arabicParenR"/>
            </a:pPr>
            <a:endParaRPr lang="en-US" altLang="en-US" baseline="0" dirty="0" smtClean="0"/>
          </a:p>
          <a:p>
            <a:pPr marL="237127" indent="-237127">
              <a:buAutoNum type="arabicParenR"/>
            </a:pPr>
            <a:r>
              <a:rPr lang="en-US" altLang="en-US" baseline="0" dirty="0" smtClean="0"/>
              <a:t>The most critical part of what the Ethics Committee staff does is provide confidential advice. You talk to us; we talk to no one. While you may have an internal discussion about how to approach a specific office problem and it may make more sense for us to have contact with only a couple of you, anyone can seek confidential advice from our counsel.</a:t>
            </a:r>
          </a:p>
          <a:p>
            <a:pPr marL="237127" indent="-237127">
              <a:buAutoNum type="arabicParenR"/>
            </a:pPr>
            <a:endParaRPr lang="en-US" altLang="en-US" baseline="0" dirty="0" smtClean="0"/>
          </a:p>
          <a:p>
            <a:pPr marL="237127" indent="-237127">
              <a:buAutoNum type="arabicParenR"/>
            </a:pPr>
            <a:r>
              <a:rPr lang="en-US" altLang="en-US" baseline="0" dirty="0" smtClean="0"/>
              <a:t>Through the practical exercises, we hope the rules become more practical for you. Our intent is to present a range of options based on the risk tolerance of your staff– and we have found staffs are doing this 100 different ways. There are some clear “</a:t>
            </a:r>
            <a:r>
              <a:rPr lang="en-US" altLang="en-US" baseline="0" dirty="0" err="1" smtClean="0"/>
              <a:t>nos</a:t>
            </a:r>
            <a:r>
              <a:rPr lang="en-US" altLang="en-US" baseline="0" dirty="0" smtClean="0"/>
              <a:t>,” and we will call those out for you. There are some overly conservative “yeses,” that also may not be helpful. And there is a range of acceptable, permissible options in the middle to consider.</a:t>
            </a:r>
          </a:p>
          <a:p>
            <a:pPr marL="474254" lvl="1"/>
            <a:endParaRPr lang="en-US" altLang="en-US" baseline="0" dirty="0" smtClean="0"/>
          </a:p>
          <a:p>
            <a:endParaRPr lang="en-US" altLang="en-US" sz="1100"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1021" indent="-283235">
              <a:defRPr>
                <a:solidFill>
                  <a:schemeClr val="tx1"/>
                </a:solidFill>
                <a:latin typeface="Arial" panose="020B0604020202020204" pitchFamily="34" charset="0"/>
                <a:cs typeface="Arial" panose="020B0604020202020204" pitchFamily="34" charset="0"/>
              </a:defRPr>
            </a:lvl2pPr>
            <a:lvl3pPr marL="1141173" indent="-225600">
              <a:defRPr>
                <a:solidFill>
                  <a:schemeClr val="tx1"/>
                </a:solidFill>
                <a:latin typeface="Arial" panose="020B0604020202020204" pitchFamily="34" charset="0"/>
                <a:cs typeface="Arial" panose="020B0604020202020204" pitchFamily="34" charset="0"/>
              </a:defRPr>
            </a:lvl3pPr>
            <a:lvl4pPr marL="1597312" indent="-225600">
              <a:defRPr>
                <a:solidFill>
                  <a:schemeClr val="tx1"/>
                </a:solidFill>
                <a:latin typeface="Arial" panose="020B0604020202020204" pitchFamily="34" charset="0"/>
                <a:cs typeface="Arial" panose="020B0604020202020204" pitchFamily="34" charset="0"/>
              </a:defRPr>
            </a:lvl4pPr>
            <a:lvl5pPr marL="2055099" indent="-225600">
              <a:defRPr>
                <a:solidFill>
                  <a:schemeClr val="tx1"/>
                </a:solidFill>
                <a:latin typeface="Arial" panose="020B0604020202020204" pitchFamily="34" charset="0"/>
                <a:cs typeface="Arial" panose="020B0604020202020204" pitchFamily="34" charset="0"/>
              </a:defRPr>
            </a:lvl5pPr>
            <a:lvl6pPr marL="2529352"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3606"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7859"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2113"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A95BB2C-1130-4C4B-8A5B-0EB1E58E6929}" type="slidenum">
              <a:rPr lang="en-US" altLang="en-US" smtClean="0"/>
              <a:pPr/>
              <a:t>2</a:t>
            </a:fld>
            <a:endParaRPr lang="en-US" altLang="en-US" smtClean="0"/>
          </a:p>
        </p:txBody>
      </p:sp>
    </p:spTree>
    <p:extLst>
      <p:ext uri="{BB962C8B-B14F-4D97-AF65-F5344CB8AC3E}">
        <p14:creationId xmlns:p14="http://schemas.microsoft.com/office/powerpoint/2010/main" val="2115017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100" dirty="0"/>
              <a:t>Most basic rule: Senate resources cannot be used for campaign activity.</a:t>
            </a:r>
          </a:p>
          <a:p>
            <a:endParaRPr lang="en-US" altLang="en-US" sz="1100" dirty="0"/>
          </a:p>
          <a:p>
            <a:r>
              <a:rPr lang="en-US" altLang="en-US" sz="1100" dirty="0"/>
              <a:t>What do Senate resources include?  Answer is anything the Senate (and the taxpayer) is paying for, including your time, your title, Senate spaces, Senate equipment, and Senate work product. We will discuss each one of those in turn as we go through the slides.</a:t>
            </a:r>
          </a:p>
          <a:p>
            <a:endParaRPr lang="en-US" altLang="en-US" sz="1100" dirty="0"/>
          </a:p>
          <a:p>
            <a:endParaRPr lang="en-US" altLang="en-US" sz="1100" dirty="0"/>
          </a:p>
          <a:p>
            <a:endParaRPr lang="en-US" altLang="en-US" sz="1100" dirty="0"/>
          </a:p>
          <a:p>
            <a:endParaRPr lang="en-US" altLang="en-US" sz="1100" dirty="0"/>
          </a:p>
          <a:p>
            <a:endParaRPr lang="en-US" altLang="en-US" sz="1100"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1021" indent="-283235">
              <a:defRPr>
                <a:solidFill>
                  <a:schemeClr val="tx1"/>
                </a:solidFill>
                <a:latin typeface="Arial" panose="020B0604020202020204" pitchFamily="34" charset="0"/>
                <a:cs typeface="Arial" panose="020B0604020202020204" pitchFamily="34" charset="0"/>
              </a:defRPr>
            </a:lvl2pPr>
            <a:lvl3pPr marL="1141173" indent="-225600">
              <a:defRPr>
                <a:solidFill>
                  <a:schemeClr val="tx1"/>
                </a:solidFill>
                <a:latin typeface="Arial" panose="020B0604020202020204" pitchFamily="34" charset="0"/>
                <a:cs typeface="Arial" panose="020B0604020202020204" pitchFamily="34" charset="0"/>
              </a:defRPr>
            </a:lvl3pPr>
            <a:lvl4pPr marL="1597312" indent="-225600">
              <a:defRPr>
                <a:solidFill>
                  <a:schemeClr val="tx1"/>
                </a:solidFill>
                <a:latin typeface="Arial" panose="020B0604020202020204" pitchFamily="34" charset="0"/>
                <a:cs typeface="Arial" panose="020B0604020202020204" pitchFamily="34" charset="0"/>
              </a:defRPr>
            </a:lvl4pPr>
            <a:lvl5pPr marL="2055099" indent="-225600">
              <a:defRPr>
                <a:solidFill>
                  <a:schemeClr val="tx1"/>
                </a:solidFill>
                <a:latin typeface="Arial" panose="020B0604020202020204" pitchFamily="34" charset="0"/>
                <a:cs typeface="Arial" panose="020B0604020202020204" pitchFamily="34" charset="0"/>
              </a:defRPr>
            </a:lvl5pPr>
            <a:lvl6pPr marL="2529352"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3606"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7859"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2113"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A95BB2C-1130-4C4B-8A5B-0EB1E58E6929}" type="slidenum">
              <a:rPr lang="en-US" altLang="en-US" smtClean="0"/>
              <a:pPr/>
              <a:t>3</a:t>
            </a:fld>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100" dirty="0"/>
              <a:t>First, we are going to speak directly to those of you who may do both official and campaign work. </a:t>
            </a:r>
          </a:p>
          <a:p>
            <a:endParaRPr lang="en-US" altLang="en-US" sz="1100" dirty="0"/>
          </a:p>
          <a:p>
            <a:r>
              <a:rPr lang="en-US" altLang="en-US" sz="1100" dirty="0"/>
              <a:t>Good news: You may work on the campaign in either a paid position or as a volunteer.  That is permissible so long as:</a:t>
            </a:r>
          </a:p>
          <a:p>
            <a:r>
              <a:rPr lang="en-US" altLang="en-US" sz="1100" dirty="0"/>
              <a:t>-truly voluntary;</a:t>
            </a:r>
          </a:p>
          <a:p>
            <a:r>
              <a:rPr lang="en-US" altLang="en-US" sz="1100" dirty="0"/>
              <a:t>-approved by the supervising Senator (seems obvious but you are also able to work on a different campaign);</a:t>
            </a:r>
          </a:p>
          <a:p>
            <a:r>
              <a:rPr lang="en-US" altLang="en-US" sz="1100" dirty="0"/>
              <a:t>-Done on your own time</a:t>
            </a:r>
          </a:p>
          <a:p>
            <a:endParaRPr lang="en-US" altLang="en-US" sz="1100" dirty="0"/>
          </a:p>
          <a:p>
            <a:r>
              <a:rPr lang="en-US" altLang="en-US" sz="1100" dirty="0"/>
              <a:t>For “own time,” this is any time you can direct your own activities and are not expected to work for the Senate.  That includes before work, after work, during lunch hours, and on annual leave.  Of note, the Senate does not permit “leave of absence,” but you can reduce your Senate hours</a:t>
            </a:r>
          </a:p>
          <a:p>
            <a:endParaRPr lang="en-US" altLang="en-US" sz="1100" dirty="0"/>
          </a:p>
          <a:p>
            <a:r>
              <a:rPr lang="en-US" altLang="en-US" sz="1100" dirty="0"/>
              <a:t>If you are paid by the campaign, the income counts toward the outside earned income limit.  OEI applies to anyone making over $132,552 (CY21) and OEI limit is $29,595</a:t>
            </a:r>
          </a:p>
          <a:p>
            <a:endParaRPr lang="en-US" altLang="en-US" sz="1100" dirty="0"/>
          </a:p>
          <a:p>
            <a:r>
              <a:rPr lang="en-US" altLang="en-US" sz="1100" dirty="0"/>
              <a:t>Your Senate pay must be for Senate work.  If you work four days a week for the campaign and one day per week for the Senate, you salary should be 1/5 of your previous pay. TO receive Senate benefits, you must work a minimum of one day per week officially.</a:t>
            </a:r>
          </a:p>
          <a:p>
            <a:endParaRPr lang="en-US" altLang="en-US" sz="1100"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1021" indent="-283235">
              <a:defRPr>
                <a:solidFill>
                  <a:schemeClr val="tx1"/>
                </a:solidFill>
                <a:latin typeface="Arial" panose="020B0604020202020204" pitchFamily="34" charset="0"/>
                <a:cs typeface="Arial" panose="020B0604020202020204" pitchFamily="34" charset="0"/>
              </a:defRPr>
            </a:lvl2pPr>
            <a:lvl3pPr marL="1141173" indent="-225600">
              <a:defRPr>
                <a:solidFill>
                  <a:schemeClr val="tx1"/>
                </a:solidFill>
                <a:latin typeface="Arial" panose="020B0604020202020204" pitchFamily="34" charset="0"/>
                <a:cs typeface="Arial" panose="020B0604020202020204" pitchFamily="34" charset="0"/>
              </a:defRPr>
            </a:lvl3pPr>
            <a:lvl4pPr marL="1597312" indent="-225600">
              <a:defRPr>
                <a:solidFill>
                  <a:schemeClr val="tx1"/>
                </a:solidFill>
                <a:latin typeface="Arial" panose="020B0604020202020204" pitchFamily="34" charset="0"/>
                <a:cs typeface="Arial" panose="020B0604020202020204" pitchFamily="34" charset="0"/>
              </a:defRPr>
            </a:lvl4pPr>
            <a:lvl5pPr marL="2055099" indent="-225600">
              <a:defRPr>
                <a:solidFill>
                  <a:schemeClr val="tx1"/>
                </a:solidFill>
                <a:latin typeface="Arial" panose="020B0604020202020204" pitchFamily="34" charset="0"/>
                <a:cs typeface="Arial" panose="020B0604020202020204" pitchFamily="34" charset="0"/>
              </a:defRPr>
            </a:lvl5pPr>
            <a:lvl6pPr marL="2529352"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3606"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7859"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2113"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A95BB2C-1130-4C4B-8A5B-0EB1E58E6929}" type="slidenum">
              <a:rPr lang="en-US" altLang="en-US" smtClean="0"/>
              <a:pPr/>
              <a:t>4</a:t>
            </a:fld>
            <a:endParaRPr lang="en-US" altLang="en-US" smtClean="0"/>
          </a:p>
        </p:txBody>
      </p:sp>
    </p:spTree>
    <p:extLst>
      <p:ext uri="{BB962C8B-B14F-4D97-AF65-F5344CB8AC3E}">
        <p14:creationId xmlns:p14="http://schemas.microsoft.com/office/powerpoint/2010/main" val="2424474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10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1021" indent="-283235">
              <a:defRPr>
                <a:solidFill>
                  <a:schemeClr val="tx1"/>
                </a:solidFill>
                <a:latin typeface="Arial" panose="020B0604020202020204" pitchFamily="34" charset="0"/>
                <a:cs typeface="Arial" panose="020B0604020202020204" pitchFamily="34" charset="0"/>
              </a:defRPr>
            </a:lvl2pPr>
            <a:lvl3pPr marL="1141173" indent="-225600">
              <a:defRPr>
                <a:solidFill>
                  <a:schemeClr val="tx1"/>
                </a:solidFill>
                <a:latin typeface="Arial" panose="020B0604020202020204" pitchFamily="34" charset="0"/>
                <a:cs typeface="Arial" panose="020B0604020202020204" pitchFamily="34" charset="0"/>
              </a:defRPr>
            </a:lvl3pPr>
            <a:lvl4pPr marL="1597312" indent="-225600">
              <a:defRPr>
                <a:solidFill>
                  <a:schemeClr val="tx1"/>
                </a:solidFill>
                <a:latin typeface="Arial" panose="020B0604020202020204" pitchFamily="34" charset="0"/>
                <a:cs typeface="Arial" panose="020B0604020202020204" pitchFamily="34" charset="0"/>
              </a:defRPr>
            </a:lvl4pPr>
            <a:lvl5pPr marL="2055099" indent="-225600">
              <a:defRPr>
                <a:solidFill>
                  <a:schemeClr val="tx1"/>
                </a:solidFill>
                <a:latin typeface="Arial" panose="020B0604020202020204" pitchFamily="34" charset="0"/>
                <a:cs typeface="Arial" panose="020B0604020202020204" pitchFamily="34" charset="0"/>
              </a:defRPr>
            </a:lvl5pPr>
            <a:lvl6pPr marL="2529352"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3606"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7859"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2113"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A95BB2C-1130-4C4B-8A5B-0EB1E58E6929}" type="slidenum">
              <a:rPr lang="en-US" altLang="en-US" smtClean="0"/>
              <a:pPr/>
              <a:t>5</a:t>
            </a:fld>
            <a:endParaRPr lang="en-US" altLang="en-US" smtClean="0"/>
          </a:p>
        </p:txBody>
      </p:sp>
    </p:spTree>
    <p:extLst>
      <p:ext uri="{BB962C8B-B14F-4D97-AF65-F5344CB8AC3E}">
        <p14:creationId xmlns:p14="http://schemas.microsoft.com/office/powerpoint/2010/main" val="33576329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10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1021" indent="-283235">
              <a:defRPr>
                <a:solidFill>
                  <a:schemeClr val="tx1"/>
                </a:solidFill>
                <a:latin typeface="Arial" panose="020B0604020202020204" pitchFamily="34" charset="0"/>
                <a:cs typeface="Arial" panose="020B0604020202020204" pitchFamily="34" charset="0"/>
              </a:defRPr>
            </a:lvl2pPr>
            <a:lvl3pPr marL="1141173" indent="-225600">
              <a:defRPr>
                <a:solidFill>
                  <a:schemeClr val="tx1"/>
                </a:solidFill>
                <a:latin typeface="Arial" panose="020B0604020202020204" pitchFamily="34" charset="0"/>
                <a:cs typeface="Arial" panose="020B0604020202020204" pitchFamily="34" charset="0"/>
              </a:defRPr>
            </a:lvl3pPr>
            <a:lvl4pPr marL="1597312" indent="-225600">
              <a:defRPr>
                <a:solidFill>
                  <a:schemeClr val="tx1"/>
                </a:solidFill>
                <a:latin typeface="Arial" panose="020B0604020202020204" pitchFamily="34" charset="0"/>
                <a:cs typeface="Arial" panose="020B0604020202020204" pitchFamily="34" charset="0"/>
              </a:defRPr>
            </a:lvl4pPr>
            <a:lvl5pPr marL="2055099" indent="-225600">
              <a:defRPr>
                <a:solidFill>
                  <a:schemeClr val="tx1"/>
                </a:solidFill>
                <a:latin typeface="Arial" panose="020B0604020202020204" pitchFamily="34" charset="0"/>
                <a:cs typeface="Arial" panose="020B0604020202020204" pitchFamily="34" charset="0"/>
              </a:defRPr>
            </a:lvl5pPr>
            <a:lvl6pPr marL="2529352"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3606"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7859"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2113"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A95BB2C-1130-4C4B-8A5B-0EB1E58E6929}" type="slidenum">
              <a:rPr lang="en-US" altLang="en-US" smtClean="0"/>
              <a:pPr/>
              <a:t>6</a:t>
            </a:fld>
            <a:endParaRPr lang="en-US" altLang="en-US" smtClean="0"/>
          </a:p>
        </p:txBody>
      </p:sp>
    </p:spTree>
    <p:extLst>
      <p:ext uri="{BB962C8B-B14F-4D97-AF65-F5344CB8AC3E}">
        <p14:creationId xmlns:p14="http://schemas.microsoft.com/office/powerpoint/2010/main" val="912086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10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1021" indent="-283235">
              <a:defRPr>
                <a:solidFill>
                  <a:schemeClr val="tx1"/>
                </a:solidFill>
                <a:latin typeface="Arial" panose="020B0604020202020204" pitchFamily="34" charset="0"/>
                <a:cs typeface="Arial" panose="020B0604020202020204" pitchFamily="34" charset="0"/>
              </a:defRPr>
            </a:lvl2pPr>
            <a:lvl3pPr marL="1141173" indent="-225600">
              <a:defRPr>
                <a:solidFill>
                  <a:schemeClr val="tx1"/>
                </a:solidFill>
                <a:latin typeface="Arial" panose="020B0604020202020204" pitchFamily="34" charset="0"/>
                <a:cs typeface="Arial" panose="020B0604020202020204" pitchFamily="34" charset="0"/>
              </a:defRPr>
            </a:lvl3pPr>
            <a:lvl4pPr marL="1597312" indent="-225600">
              <a:defRPr>
                <a:solidFill>
                  <a:schemeClr val="tx1"/>
                </a:solidFill>
                <a:latin typeface="Arial" panose="020B0604020202020204" pitchFamily="34" charset="0"/>
                <a:cs typeface="Arial" panose="020B0604020202020204" pitchFamily="34" charset="0"/>
              </a:defRPr>
            </a:lvl4pPr>
            <a:lvl5pPr marL="2055099" indent="-225600">
              <a:defRPr>
                <a:solidFill>
                  <a:schemeClr val="tx1"/>
                </a:solidFill>
                <a:latin typeface="Arial" panose="020B0604020202020204" pitchFamily="34" charset="0"/>
                <a:cs typeface="Arial" panose="020B0604020202020204" pitchFamily="34" charset="0"/>
              </a:defRPr>
            </a:lvl5pPr>
            <a:lvl6pPr marL="2529352"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3606"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7859"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2113"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A95BB2C-1130-4C4B-8A5B-0EB1E58E6929}" type="slidenum">
              <a:rPr lang="en-US" altLang="en-US" smtClean="0"/>
              <a:pPr/>
              <a:t>7</a:t>
            </a:fld>
            <a:endParaRPr lang="en-US" altLang="en-US" smtClean="0"/>
          </a:p>
        </p:txBody>
      </p:sp>
    </p:spTree>
    <p:extLst>
      <p:ext uri="{BB962C8B-B14F-4D97-AF65-F5344CB8AC3E}">
        <p14:creationId xmlns:p14="http://schemas.microsoft.com/office/powerpoint/2010/main" val="2676629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defRPr/>
            </a:pPr>
            <a:r>
              <a:rPr lang="en-US" sz="1100" dirty="0"/>
              <a:t>What happens when you work for the campaign and are in your Senate office or on the clock for your official Senate duties?</a:t>
            </a:r>
          </a:p>
          <a:p>
            <a:pPr>
              <a:defRPr/>
            </a:pPr>
            <a:endParaRPr lang="en-US" sz="1100" dirty="0"/>
          </a:p>
          <a:p>
            <a:pPr>
              <a:defRPr/>
            </a:pPr>
            <a:r>
              <a:rPr lang="en-US" sz="1100" dirty="0"/>
              <a:t>Note this is a criminal statute: NO soliciting or receiving campaign contributions in a federal building. </a:t>
            </a:r>
          </a:p>
          <a:p>
            <a:pPr>
              <a:defRPr/>
            </a:pPr>
            <a:endParaRPr lang="en-US" sz="1100" dirty="0"/>
          </a:p>
          <a:p>
            <a:pPr>
              <a:defRPr/>
            </a:pPr>
            <a:r>
              <a:rPr lang="en-US" sz="1100" dirty="0"/>
              <a:t>If unsolicited, you have 7 days to forward to the campaign. If this is a phone call, you can provide the campaign’s contact information</a:t>
            </a:r>
          </a:p>
          <a:p>
            <a:pPr>
              <a:defRPr/>
            </a:pPr>
            <a:endParaRPr lang="en-US" sz="1100" dirty="0"/>
          </a:p>
          <a:p>
            <a:pPr>
              <a:defRPr/>
            </a:pPr>
            <a:r>
              <a:rPr lang="en-US" sz="1100" dirty="0"/>
              <a:t>HOWEVER, always remember the primary criminal statute: No contribution tied to official action. If anything is linked to official action, do NOT forward or provide contact information. Do not pass go. Do not collect the $200. Return to sender.</a:t>
            </a:r>
          </a:p>
          <a:p>
            <a:pPr>
              <a:defRPr/>
            </a:pPr>
            <a:endParaRPr lang="en-US" sz="1100" dirty="0"/>
          </a:p>
          <a:p>
            <a:pPr>
              <a:defRPr/>
            </a:pPr>
            <a:r>
              <a:rPr lang="en-US" sz="1100" dirty="0"/>
              <a:t>This is an area of extreme appearance concerns- avoid any appearance of impropriety.</a:t>
            </a:r>
          </a:p>
          <a:p>
            <a:endParaRPr lang="en-US" altLang="en-US" sz="1100"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1021" indent="-283235">
              <a:defRPr>
                <a:solidFill>
                  <a:schemeClr val="tx1"/>
                </a:solidFill>
                <a:latin typeface="Arial" panose="020B0604020202020204" pitchFamily="34" charset="0"/>
                <a:cs typeface="Arial" panose="020B0604020202020204" pitchFamily="34" charset="0"/>
              </a:defRPr>
            </a:lvl2pPr>
            <a:lvl3pPr marL="1141173" indent="-225600">
              <a:defRPr>
                <a:solidFill>
                  <a:schemeClr val="tx1"/>
                </a:solidFill>
                <a:latin typeface="Arial" panose="020B0604020202020204" pitchFamily="34" charset="0"/>
                <a:cs typeface="Arial" panose="020B0604020202020204" pitchFamily="34" charset="0"/>
              </a:defRPr>
            </a:lvl3pPr>
            <a:lvl4pPr marL="1597312" indent="-225600">
              <a:defRPr>
                <a:solidFill>
                  <a:schemeClr val="tx1"/>
                </a:solidFill>
                <a:latin typeface="Arial" panose="020B0604020202020204" pitchFamily="34" charset="0"/>
                <a:cs typeface="Arial" panose="020B0604020202020204" pitchFamily="34" charset="0"/>
              </a:defRPr>
            </a:lvl4pPr>
            <a:lvl5pPr marL="2055099" indent="-225600">
              <a:defRPr>
                <a:solidFill>
                  <a:schemeClr val="tx1"/>
                </a:solidFill>
                <a:latin typeface="Arial" panose="020B0604020202020204" pitchFamily="34" charset="0"/>
                <a:cs typeface="Arial" panose="020B0604020202020204" pitchFamily="34" charset="0"/>
              </a:defRPr>
            </a:lvl5pPr>
            <a:lvl6pPr marL="2529352"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3606"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7859"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2113"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A95BB2C-1130-4C4B-8A5B-0EB1E58E6929}" type="slidenum">
              <a:rPr lang="en-US" altLang="en-US" smtClean="0"/>
              <a:pPr/>
              <a:t>8</a:t>
            </a:fld>
            <a:endParaRPr lang="en-US" altLang="en-US" smtClean="0"/>
          </a:p>
        </p:txBody>
      </p:sp>
    </p:spTree>
    <p:extLst>
      <p:ext uri="{BB962C8B-B14F-4D97-AF65-F5344CB8AC3E}">
        <p14:creationId xmlns:p14="http://schemas.microsoft.com/office/powerpoint/2010/main" val="1969570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100" dirty="0"/>
              <a:t>What about those of you who only work for the official office OR you work for both but working for your official office when something intended for the campaign comes to the official office?  This slide is for you:</a:t>
            </a:r>
          </a:p>
          <a:p>
            <a:endParaRPr lang="en-US" altLang="en-US" sz="1100" dirty="0"/>
          </a:p>
          <a:p>
            <a:r>
              <a:rPr lang="en-US" altLang="en-US" sz="1100" dirty="0"/>
              <a:t>For misdirected communications, you can either forward to the campaign office OR provide the phone number and address to the individual.  You cannot provide a link to the campaign website</a:t>
            </a:r>
          </a:p>
          <a:p>
            <a:endParaRPr lang="en-US" altLang="en-US" sz="1100" dirty="0"/>
          </a:p>
          <a:p>
            <a:r>
              <a:rPr lang="en-US" altLang="en-US" sz="1100" dirty="0"/>
              <a:t>For contributions, worth repeating– You have 7 days to forward to campaign staff or PFD</a:t>
            </a:r>
          </a:p>
          <a:p>
            <a:endParaRPr lang="en-US" altLang="en-US" sz="1100"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1021" indent="-283235">
              <a:defRPr>
                <a:solidFill>
                  <a:schemeClr val="tx1"/>
                </a:solidFill>
                <a:latin typeface="Arial" panose="020B0604020202020204" pitchFamily="34" charset="0"/>
                <a:cs typeface="Arial" panose="020B0604020202020204" pitchFamily="34" charset="0"/>
              </a:defRPr>
            </a:lvl2pPr>
            <a:lvl3pPr marL="1141173" indent="-225600">
              <a:defRPr>
                <a:solidFill>
                  <a:schemeClr val="tx1"/>
                </a:solidFill>
                <a:latin typeface="Arial" panose="020B0604020202020204" pitchFamily="34" charset="0"/>
                <a:cs typeface="Arial" panose="020B0604020202020204" pitchFamily="34" charset="0"/>
              </a:defRPr>
            </a:lvl3pPr>
            <a:lvl4pPr marL="1597312" indent="-225600">
              <a:defRPr>
                <a:solidFill>
                  <a:schemeClr val="tx1"/>
                </a:solidFill>
                <a:latin typeface="Arial" panose="020B0604020202020204" pitchFamily="34" charset="0"/>
                <a:cs typeface="Arial" panose="020B0604020202020204" pitchFamily="34" charset="0"/>
              </a:defRPr>
            </a:lvl4pPr>
            <a:lvl5pPr marL="2055099" indent="-225600">
              <a:defRPr>
                <a:solidFill>
                  <a:schemeClr val="tx1"/>
                </a:solidFill>
                <a:latin typeface="Arial" panose="020B0604020202020204" pitchFamily="34" charset="0"/>
                <a:cs typeface="Arial" panose="020B0604020202020204" pitchFamily="34" charset="0"/>
              </a:defRPr>
            </a:lvl5pPr>
            <a:lvl6pPr marL="2529352"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3606"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7859"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2113" indent="-225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A95BB2C-1130-4C4B-8A5B-0EB1E58E6929}" type="slidenum">
              <a:rPr lang="en-US" altLang="en-US" smtClean="0"/>
              <a:pPr/>
              <a:t>9</a:t>
            </a:fld>
            <a:endParaRPr lang="en-US" altLang="en-US" smtClean="0"/>
          </a:p>
        </p:txBody>
      </p:sp>
    </p:spTree>
    <p:extLst>
      <p:ext uri="{BB962C8B-B14F-4D97-AF65-F5344CB8AC3E}">
        <p14:creationId xmlns:p14="http://schemas.microsoft.com/office/powerpoint/2010/main" val="4205767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97960BA6-5B78-4927-AF2B-7C7811A70B78}" type="datetimeFigureOut">
              <a:rPr lang="en-US"/>
              <a:pPr>
                <a:defRPr/>
              </a:pPr>
              <a:t>1/14/2025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AC4AAF9-01D0-4772-A27F-AF2F17998D71}" type="slidenum">
              <a:rPr lang="en-US" altLang="en-US"/>
              <a:pPr>
                <a:defRPr/>
              </a:pPr>
              <a:t>‹#›</a:t>
            </a:fld>
            <a:endParaRPr lang="en-US" altLang="en-US"/>
          </a:p>
        </p:txBody>
      </p:sp>
    </p:spTree>
    <p:extLst>
      <p:ext uri="{BB962C8B-B14F-4D97-AF65-F5344CB8AC3E}">
        <p14:creationId xmlns:p14="http://schemas.microsoft.com/office/powerpoint/2010/main" val="893200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FEA0A744-5F94-43EB-B102-B9DF73BCB810}" type="datetimeFigureOut">
              <a:rPr lang="en-US"/>
              <a:pPr>
                <a:defRPr/>
              </a:pPr>
              <a:t>1/14/2025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AE1325A-28A3-44B6-B904-C3267447385C}" type="slidenum">
              <a:rPr lang="en-US" altLang="en-US"/>
              <a:pPr>
                <a:defRPr/>
              </a:pPr>
              <a:t>‹#›</a:t>
            </a:fld>
            <a:endParaRPr lang="en-US" altLang="en-US"/>
          </a:p>
        </p:txBody>
      </p:sp>
    </p:spTree>
    <p:extLst>
      <p:ext uri="{BB962C8B-B14F-4D97-AF65-F5344CB8AC3E}">
        <p14:creationId xmlns:p14="http://schemas.microsoft.com/office/powerpoint/2010/main" val="3506468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D612D0A5-F641-44F6-8C8D-A18C82257C2B}" type="datetimeFigureOut">
              <a:rPr lang="en-US"/>
              <a:pPr>
                <a:defRPr/>
              </a:pPr>
              <a:t>1/14/2025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FEAB1F-A674-4D9D-83F5-AF1F688E9FC6}" type="slidenum">
              <a:rPr lang="en-US" altLang="en-US"/>
              <a:pPr>
                <a:defRPr/>
              </a:pPr>
              <a:t>‹#›</a:t>
            </a:fld>
            <a:endParaRPr lang="en-US" altLang="en-US"/>
          </a:p>
        </p:txBody>
      </p:sp>
    </p:spTree>
    <p:extLst>
      <p:ext uri="{BB962C8B-B14F-4D97-AF65-F5344CB8AC3E}">
        <p14:creationId xmlns:p14="http://schemas.microsoft.com/office/powerpoint/2010/main" val="2433196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79C81E6-470E-4F59-BA53-6DAB987DF4D2}" type="datetimeFigureOut">
              <a:rPr lang="en-US"/>
              <a:pPr>
                <a:defRPr/>
              </a:pPr>
              <a:t>1/14/2025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90D332-B6EC-4325-9F32-739F77D9206F}" type="slidenum">
              <a:rPr lang="en-US" altLang="en-US"/>
              <a:pPr>
                <a:defRPr/>
              </a:pPr>
              <a:t>‹#›</a:t>
            </a:fld>
            <a:endParaRPr lang="en-US" altLang="en-US"/>
          </a:p>
        </p:txBody>
      </p:sp>
    </p:spTree>
    <p:extLst>
      <p:ext uri="{BB962C8B-B14F-4D97-AF65-F5344CB8AC3E}">
        <p14:creationId xmlns:p14="http://schemas.microsoft.com/office/powerpoint/2010/main" val="27651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EDEEDC2C-46FD-49F7-ACDD-C96B17FC70D9}" type="datetimeFigureOut">
              <a:rPr lang="en-US"/>
              <a:pPr>
                <a:defRPr/>
              </a:pPr>
              <a:t>1/14/2025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A842A7C-65B1-44EF-8B82-87891A8FCAFF}" type="slidenum">
              <a:rPr lang="en-US" altLang="en-US"/>
              <a:pPr>
                <a:defRPr/>
              </a:pPr>
              <a:t>‹#›</a:t>
            </a:fld>
            <a:endParaRPr lang="en-US" altLang="en-US"/>
          </a:p>
        </p:txBody>
      </p:sp>
    </p:spTree>
    <p:extLst>
      <p:ext uri="{BB962C8B-B14F-4D97-AF65-F5344CB8AC3E}">
        <p14:creationId xmlns:p14="http://schemas.microsoft.com/office/powerpoint/2010/main" val="697227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0505107A-5538-428D-8C0D-E43F8570EB9E}" type="datetimeFigureOut">
              <a:rPr lang="en-US"/>
              <a:pPr>
                <a:defRPr/>
              </a:pPr>
              <a:t>1/14/2025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F010B5F-8D40-483B-930C-E96AC5504BC6}" type="slidenum">
              <a:rPr lang="en-US" altLang="en-US"/>
              <a:pPr>
                <a:defRPr/>
              </a:pPr>
              <a:t>‹#›</a:t>
            </a:fld>
            <a:endParaRPr lang="en-US" altLang="en-US"/>
          </a:p>
        </p:txBody>
      </p:sp>
    </p:spTree>
    <p:extLst>
      <p:ext uri="{BB962C8B-B14F-4D97-AF65-F5344CB8AC3E}">
        <p14:creationId xmlns:p14="http://schemas.microsoft.com/office/powerpoint/2010/main" val="2149515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B3AC78AF-35F2-4B46-836F-3786F1F97D69}" type="datetimeFigureOut">
              <a:rPr lang="en-US"/>
              <a:pPr>
                <a:defRPr/>
              </a:pPr>
              <a:t>1/14/2025</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09BF84-C6F8-4574-B9C2-2C9DD03389EB}" type="slidenum">
              <a:rPr lang="en-US" altLang="en-US"/>
              <a:pPr>
                <a:defRPr/>
              </a:pPr>
              <a:t>‹#›</a:t>
            </a:fld>
            <a:endParaRPr lang="en-US" altLang="en-US"/>
          </a:p>
        </p:txBody>
      </p:sp>
    </p:spTree>
    <p:extLst>
      <p:ext uri="{BB962C8B-B14F-4D97-AF65-F5344CB8AC3E}">
        <p14:creationId xmlns:p14="http://schemas.microsoft.com/office/powerpoint/2010/main" val="3682924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1A679BB9-55EF-425E-90F4-4AFDD9A6A36F}" type="datetimeFigureOut">
              <a:rPr lang="en-US"/>
              <a:pPr>
                <a:defRPr/>
              </a:pPr>
              <a:t>1/14/2025</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C0F84CA-306D-4118-B39A-BB45DD84AD64}" type="slidenum">
              <a:rPr lang="en-US" altLang="en-US"/>
              <a:pPr>
                <a:defRPr/>
              </a:pPr>
              <a:t>‹#›</a:t>
            </a:fld>
            <a:endParaRPr lang="en-US" altLang="en-US"/>
          </a:p>
        </p:txBody>
      </p:sp>
    </p:spTree>
    <p:extLst>
      <p:ext uri="{BB962C8B-B14F-4D97-AF65-F5344CB8AC3E}">
        <p14:creationId xmlns:p14="http://schemas.microsoft.com/office/powerpoint/2010/main" val="2077916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B1043723-0CC6-4AC2-840A-792D04E8BB09}" type="datetimeFigureOut">
              <a:rPr lang="en-US"/>
              <a:pPr>
                <a:defRPr/>
              </a:pPr>
              <a:t>1/14/2025</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C458B04-B609-49CA-BF55-886049B2779A}" type="slidenum">
              <a:rPr lang="en-US" altLang="en-US"/>
              <a:pPr>
                <a:defRPr/>
              </a:pPr>
              <a:t>‹#›</a:t>
            </a:fld>
            <a:endParaRPr lang="en-US" altLang="en-US"/>
          </a:p>
        </p:txBody>
      </p:sp>
    </p:spTree>
    <p:extLst>
      <p:ext uri="{BB962C8B-B14F-4D97-AF65-F5344CB8AC3E}">
        <p14:creationId xmlns:p14="http://schemas.microsoft.com/office/powerpoint/2010/main" val="1015242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7D3E3743-9774-404B-9D32-1C96D1D58D5A}" type="datetimeFigureOut">
              <a:rPr lang="en-US"/>
              <a:pPr>
                <a:defRPr/>
              </a:pPr>
              <a:t>1/14/2025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67F78EF-529E-4450-B5B3-28E21405E09D}" type="slidenum">
              <a:rPr lang="en-US" altLang="en-US"/>
              <a:pPr>
                <a:defRPr/>
              </a:pPr>
              <a:t>‹#›</a:t>
            </a:fld>
            <a:endParaRPr lang="en-US" altLang="en-US"/>
          </a:p>
        </p:txBody>
      </p:sp>
    </p:spTree>
    <p:extLst>
      <p:ext uri="{BB962C8B-B14F-4D97-AF65-F5344CB8AC3E}">
        <p14:creationId xmlns:p14="http://schemas.microsoft.com/office/powerpoint/2010/main" val="457613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5C53CDE-EBE5-428B-A664-FE6E9C077083}" type="datetimeFigureOut">
              <a:rPr lang="en-US"/>
              <a:pPr>
                <a:defRPr/>
              </a:pPr>
              <a:t>1/14/2025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6BDB69-6348-4D41-B654-1F78AA6678F0}" type="slidenum">
              <a:rPr lang="en-US" altLang="en-US"/>
              <a:pPr>
                <a:defRPr/>
              </a:pPr>
              <a:t>‹#›</a:t>
            </a:fld>
            <a:endParaRPr lang="en-US" altLang="en-US"/>
          </a:p>
        </p:txBody>
      </p:sp>
    </p:spTree>
    <p:extLst>
      <p:ext uri="{BB962C8B-B14F-4D97-AF65-F5344CB8AC3E}">
        <p14:creationId xmlns:p14="http://schemas.microsoft.com/office/powerpoint/2010/main" val="2190811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6794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fld id="{13D4D66B-C7C9-4FD3-9246-0035178F129B}" type="datetimeFigureOut">
              <a:rPr lang="en-US"/>
              <a:pPr>
                <a:defRPr/>
              </a:pPr>
              <a:t>1/14/2025</a:t>
            </a:fld>
            <a:endParaRPr lang="en-US" dirty="0"/>
          </a:p>
        </p:txBody>
      </p:sp>
      <p:sp>
        <p:nvSpPr>
          <p:cNvPr id="16794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US"/>
          </a:p>
        </p:txBody>
      </p:sp>
      <p:sp>
        <p:nvSpPr>
          <p:cNvPr id="16794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64047E6-1470-4AA6-BB54-CD7BE05E38D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139" r:id="rId1"/>
    <p:sldLayoutId id="2147484140" r:id="rId2"/>
    <p:sldLayoutId id="2147484141" r:id="rId3"/>
    <p:sldLayoutId id="2147484142" r:id="rId4"/>
    <p:sldLayoutId id="2147484143" r:id="rId5"/>
    <p:sldLayoutId id="2147484144" r:id="rId6"/>
    <p:sldLayoutId id="2147484145" r:id="rId7"/>
    <p:sldLayoutId id="2147484146" r:id="rId8"/>
    <p:sldLayoutId id="2147484147" r:id="rId9"/>
    <p:sldLayoutId id="2147484148" r:id="rId10"/>
    <p:sldLayoutId id="214748414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498" name="TextBox 6"/>
          <p:cNvSpPr txBox="1">
            <a:spLocks noChangeArrowheads="1"/>
          </p:cNvSpPr>
          <p:nvPr/>
        </p:nvSpPr>
        <p:spPr bwMode="auto">
          <a:xfrm>
            <a:off x="381000" y="2749550"/>
            <a:ext cx="8458200" cy="1755775"/>
          </a:xfrm>
          <a:prstGeom prst="rect">
            <a:avLst/>
          </a:prstGeom>
          <a:noFill/>
          <a:ln>
            <a:noFill/>
          </a:ln>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defRPr/>
            </a:pPr>
            <a:r>
              <a:rPr lang="en-US" altLang="en-US" sz="5400" b="1" cap="small" dirty="0" smtClean="0">
                <a:solidFill>
                  <a:srgbClr val="960E00"/>
                </a:solidFill>
              </a:rPr>
              <a:t>Senate Ethics and Campaign Activity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sz="quarter" idx="4294967295"/>
          </p:nvPr>
        </p:nvSpPr>
        <p:spPr>
          <a:xfrm>
            <a:off x="381000" y="1566863"/>
            <a:ext cx="8305800" cy="5029200"/>
          </a:xfrm>
        </p:spPr>
        <p:txBody>
          <a:bodyPr/>
          <a:lstStyle/>
          <a:p>
            <a:pPr eaLnBrk="1" hangingPunct="1">
              <a:spcBef>
                <a:spcPts val="1200"/>
              </a:spcBef>
              <a:spcAft>
                <a:spcPts val="600"/>
              </a:spcAft>
            </a:pPr>
            <a:r>
              <a:rPr lang="en-US" altLang="en-US" sz="2400" dirty="0" smtClean="0"/>
              <a:t>May only wear one “hat” at a time—all events/appearances must be either campaign or official, not both</a:t>
            </a:r>
          </a:p>
          <a:p>
            <a:pPr eaLnBrk="1" hangingPunct="1">
              <a:spcBef>
                <a:spcPts val="1200"/>
              </a:spcBef>
              <a:spcAft>
                <a:spcPts val="600"/>
              </a:spcAft>
            </a:pPr>
            <a:r>
              <a:rPr lang="en-US" altLang="en-US" sz="2400" dirty="0" smtClean="0"/>
              <a:t>Appropriate side must pay all expenses</a:t>
            </a:r>
            <a:endParaRPr lang="en-US" altLang="en-US" sz="2400" dirty="0"/>
          </a:p>
          <a:p>
            <a:pPr eaLnBrk="1" hangingPunct="1">
              <a:spcBef>
                <a:spcPts val="1200"/>
              </a:spcBef>
              <a:spcAft>
                <a:spcPts val="600"/>
              </a:spcAft>
            </a:pPr>
            <a:r>
              <a:rPr lang="en-US" altLang="en-US" sz="2400" dirty="0" smtClean="0"/>
              <a:t>Mixed </a:t>
            </a:r>
            <a:r>
              <a:rPr lang="en-US" altLang="en-US" sz="2400" dirty="0"/>
              <a:t>purpose travel is permissible, but </a:t>
            </a:r>
            <a:r>
              <a:rPr lang="en-US" altLang="en-US" sz="2400" dirty="0" smtClean="0"/>
              <a:t>you </a:t>
            </a:r>
            <a:r>
              <a:rPr lang="en-US" altLang="en-US" sz="2400" dirty="0"/>
              <a:t>must prorate all expenses to accurately reflect the purpose of the trip</a:t>
            </a:r>
          </a:p>
          <a:p>
            <a:pPr lvl="1" eaLnBrk="1" hangingPunct="1">
              <a:spcBef>
                <a:spcPts val="1200"/>
              </a:spcBef>
              <a:spcAft>
                <a:spcPts val="600"/>
              </a:spcAft>
              <a:buFont typeface="Arial" panose="020B0604020202020204" pitchFamily="34" charset="0"/>
              <a:buChar char="•"/>
            </a:pPr>
            <a:r>
              <a:rPr lang="en-US" altLang="en-US" sz="2000" dirty="0"/>
              <a:t>Contact the Rules Committee for questions about reimbursable travel expenses</a:t>
            </a:r>
          </a:p>
          <a:p>
            <a:pPr lvl="1" eaLnBrk="1" hangingPunct="1">
              <a:spcBef>
                <a:spcPts val="1200"/>
              </a:spcBef>
              <a:spcAft>
                <a:spcPts val="600"/>
              </a:spcAft>
              <a:buFont typeface="Arial" panose="020B0604020202020204" pitchFamily="34" charset="0"/>
              <a:buChar char="•"/>
            </a:pPr>
            <a:r>
              <a:rPr lang="en-US" altLang="en-US" sz="2000" dirty="0"/>
              <a:t>Contact the FEC for questions about expenditures of campaign funds</a:t>
            </a:r>
            <a:endParaRPr lang="en-US" altLang="en-US" sz="2000" dirty="0">
              <a:solidFill>
                <a:schemeClr val="tx2"/>
              </a:solidFill>
            </a:endParaRPr>
          </a:p>
        </p:txBody>
      </p:sp>
      <p:sp>
        <p:nvSpPr>
          <p:cNvPr id="108547" name="TextBox 6"/>
          <p:cNvSpPr txBox="1">
            <a:spLocks noChangeArrowheads="1"/>
          </p:cNvSpPr>
          <p:nvPr/>
        </p:nvSpPr>
        <p:spPr bwMode="auto">
          <a:xfrm>
            <a:off x="1447800" y="1059931"/>
            <a:ext cx="7391400" cy="297902"/>
          </a:xfrm>
          <a:prstGeom prst="rect">
            <a:avLst/>
          </a:prstGeom>
          <a:noFill/>
          <a:ln>
            <a:noFill/>
          </a:ln>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ts val="1500"/>
              </a:lnSpc>
              <a:spcBef>
                <a:spcPct val="0"/>
              </a:spcBef>
              <a:buFontTx/>
              <a:buNone/>
              <a:defRPr/>
            </a:pPr>
            <a:r>
              <a:rPr lang="en-US" altLang="en-US" sz="2000" b="1" cap="small" dirty="0" smtClean="0">
                <a:solidFill>
                  <a:schemeClr val="bg1"/>
                </a:solidFill>
                <a:latin typeface="+mn-lt"/>
                <a:cs typeface="Arial" charset="0"/>
              </a:rPr>
              <a:t>Official and Campaign Travel</a:t>
            </a:r>
            <a:endParaRPr lang="en-US" altLang="en-US" sz="2100" b="1" cap="small" dirty="0" smtClean="0">
              <a:solidFill>
                <a:schemeClr val="bg1"/>
              </a:solidFill>
              <a:latin typeface="+mn-lt"/>
              <a:cs typeface="Arial" charset="0"/>
            </a:endParaRPr>
          </a:p>
        </p:txBody>
      </p:sp>
    </p:spTree>
    <p:extLst>
      <p:ext uri="{BB962C8B-B14F-4D97-AF65-F5344CB8AC3E}">
        <p14:creationId xmlns:p14="http://schemas.microsoft.com/office/powerpoint/2010/main" val="31080670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sz="quarter" idx="4294967295"/>
          </p:nvPr>
        </p:nvSpPr>
        <p:spPr>
          <a:xfrm>
            <a:off x="381000" y="1566863"/>
            <a:ext cx="8382000" cy="5029200"/>
          </a:xfrm>
        </p:spPr>
        <p:txBody>
          <a:bodyPr/>
          <a:lstStyle/>
          <a:p>
            <a:pPr eaLnBrk="1" hangingPunct="1">
              <a:spcBef>
                <a:spcPct val="0"/>
              </a:spcBef>
              <a:spcAft>
                <a:spcPts val="1200"/>
              </a:spcAft>
              <a:defRPr/>
            </a:pPr>
            <a:r>
              <a:rPr lang="en-US" altLang="en-US" sz="2400" dirty="0"/>
              <a:t>Official and campaign schedulers may coordinate</a:t>
            </a:r>
          </a:p>
          <a:p>
            <a:pPr lvl="1" eaLnBrk="1" hangingPunct="1">
              <a:spcBef>
                <a:spcPct val="0"/>
              </a:spcBef>
              <a:spcAft>
                <a:spcPts val="1200"/>
              </a:spcAft>
              <a:buFont typeface="Arial" panose="020B0604020202020204" pitchFamily="34" charset="0"/>
              <a:buChar char="•"/>
              <a:defRPr/>
            </a:pPr>
            <a:r>
              <a:rPr lang="en-US" altLang="en-US" sz="2000" dirty="0"/>
              <a:t>Official scheduler cannot schedule campaign activities </a:t>
            </a:r>
            <a:br>
              <a:rPr lang="en-US" altLang="en-US" sz="2000" dirty="0"/>
            </a:br>
            <a:r>
              <a:rPr lang="en-US" altLang="en-US" sz="2000" dirty="0"/>
              <a:t>(</a:t>
            </a:r>
            <a:r>
              <a:rPr lang="en-US" altLang="en-US" sz="2000" i="1" dirty="0"/>
              <a:t>e.g.</a:t>
            </a:r>
            <a:r>
              <a:rPr lang="en-US" altLang="en-US" sz="2000" dirty="0"/>
              <a:t>, RSVP to campaign events, book campaign travel)</a:t>
            </a:r>
          </a:p>
          <a:p>
            <a:pPr lvl="1" eaLnBrk="1" hangingPunct="1">
              <a:spcBef>
                <a:spcPct val="0"/>
              </a:spcBef>
              <a:spcAft>
                <a:spcPts val="1200"/>
              </a:spcAft>
              <a:buFont typeface="Arial" panose="020B0604020202020204" pitchFamily="34" charset="0"/>
              <a:buChar char="•"/>
              <a:defRPr/>
            </a:pPr>
            <a:r>
              <a:rPr lang="en-US" altLang="en-US" sz="2000" dirty="0"/>
              <a:t>Official scheduler may maintain a master calendar</a:t>
            </a:r>
          </a:p>
          <a:p>
            <a:pPr marL="457200" lvl="1" indent="0" eaLnBrk="1" hangingPunct="1">
              <a:spcBef>
                <a:spcPct val="0"/>
              </a:spcBef>
              <a:spcAft>
                <a:spcPts val="1200"/>
              </a:spcAft>
              <a:buFontTx/>
              <a:buNone/>
              <a:defRPr/>
            </a:pPr>
            <a:endParaRPr lang="en-US" altLang="en-US" sz="2400" dirty="0"/>
          </a:p>
          <a:p>
            <a:pPr eaLnBrk="1" hangingPunct="1">
              <a:spcBef>
                <a:spcPct val="0"/>
              </a:spcBef>
              <a:spcAft>
                <a:spcPts val="1200"/>
              </a:spcAft>
              <a:defRPr/>
            </a:pPr>
            <a:r>
              <a:rPr lang="en-US" altLang="en-US" sz="2400" dirty="0"/>
              <a:t>Official communications staff may answer a few incidental campaign questions raised in an official briefing or interview</a:t>
            </a:r>
          </a:p>
          <a:p>
            <a:pPr marL="0" indent="0" eaLnBrk="1" hangingPunct="1">
              <a:spcBef>
                <a:spcPct val="0"/>
              </a:spcBef>
              <a:spcAft>
                <a:spcPts val="1200"/>
              </a:spcAft>
              <a:buFontTx/>
              <a:buNone/>
              <a:defRPr/>
            </a:pPr>
            <a:endParaRPr lang="en-US" altLang="en-US" sz="2400" dirty="0"/>
          </a:p>
          <a:p>
            <a:pPr eaLnBrk="1" hangingPunct="1">
              <a:spcBef>
                <a:spcPct val="0"/>
              </a:spcBef>
              <a:spcAft>
                <a:spcPts val="1200"/>
              </a:spcAft>
              <a:defRPr/>
            </a:pPr>
            <a:r>
              <a:rPr lang="en-US" altLang="en-US" sz="2400" dirty="0"/>
              <a:t>Senate office may provide copies of public material to the campaign</a:t>
            </a:r>
          </a:p>
        </p:txBody>
      </p:sp>
      <p:sp>
        <p:nvSpPr>
          <p:cNvPr id="108547" name="TextBox 6"/>
          <p:cNvSpPr txBox="1">
            <a:spLocks noChangeArrowheads="1"/>
          </p:cNvSpPr>
          <p:nvPr/>
        </p:nvSpPr>
        <p:spPr bwMode="auto">
          <a:xfrm>
            <a:off x="1447800" y="1061373"/>
            <a:ext cx="7391400" cy="295017"/>
          </a:xfrm>
          <a:prstGeom prst="rect">
            <a:avLst/>
          </a:prstGeom>
          <a:noFill/>
          <a:ln>
            <a:noFill/>
          </a:ln>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ts val="1500"/>
              </a:lnSpc>
              <a:spcBef>
                <a:spcPct val="0"/>
              </a:spcBef>
              <a:buFontTx/>
              <a:buNone/>
              <a:defRPr/>
            </a:pPr>
            <a:r>
              <a:rPr lang="en-US" altLang="en-US" sz="2000" b="1" cap="small" dirty="0" smtClean="0">
                <a:solidFill>
                  <a:schemeClr val="bg1"/>
                </a:solidFill>
                <a:latin typeface="+mn-lt"/>
                <a:cs typeface="Arial" charset="0"/>
              </a:rPr>
              <a:t>Permissible “Overlap”</a:t>
            </a:r>
            <a:endParaRPr lang="en-US" altLang="en-US" sz="2100" b="1" cap="small" dirty="0" smtClean="0">
              <a:solidFill>
                <a:schemeClr val="bg1"/>
              </a:solidFill>
              <a:latin typeface="+mn-lt"/>
              <a:cs typeface="Arial" charset="0"/>
            </a:endParaRPr>
          </a:p>
        </p:txBody>
      </p:sp>
    </p:spTree>
    <p:extLst>
      <p:ext uri="{BB962C8B-B14F-4D97-AF65-F5344CB8AC3E}">
        <p14:creationId xmlns:p14="http://schemas.microsoft.com/office/powerpoint/2010/main" val="37203095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sz="quarter" idx="4294967295"/>
          </p:nvPr>
        </p:nvSpPr>
        <p:spPr>
          <a:xfrm>
            <a:off x="381000" y="1566863"/>
            <a:ext cx="8839200" cy="5029200"/>
          </a:xfrm>
        </p:spPr>
        <p:txBody>
          <a:bodyPr/>
          <a:lstStyle/>
          <a:p>
            <a:pPr>
              <a:spcBef>
                <a:spcPts val="0"/>
              </a:spcBef>
              <a:spcAft>
                <a:spcPts val="1200"/>
              </a:spcAft>
              <a:defRPr/>
            </a:pPr>
            <a:r>
              <a:rPr lang="en-US" sz="2400" kern="1200" dirty="0"/>
              <a:t>For 60 days before a primary </a:t>
            </a:r>
            <a:r>
              <a:rPr lang="en-US" sz="2400" kern="1200" dirty="0" smtClean="0"/>
              <a:t>or general election in which your Senator is a candidate, </a:t>
            </a:r>
            <a:r>
              <a:rPr lang="en-US" sz="2400" kern="1200" dirty="0"/>
              <a:t>the following activities are prohibited:</a:t>
            </a:r>
          </a:p>
          <a:p>
            <a:pPr lvl="1">
              <a:spcBef>
                <a:spcPts val="0"/>
              </a:spcBef>
              <a:spcAft>
                <a:spcPts val="1200"/>
              </a:spcAft>
              <a:buFont typeface="Arial" panose="020B0604020202020204" pitchFamily="34" charset="0"/>
              <a:buChar char="•"/>
              <a:defRPr/>
            </a:pPr>
            <a:r>
              <a:rPr lang="en-US" sz="2000" dirty="0"/>
              <a:t>Sending mass mailings</a:t>
            </a:r>
          </a:p>
          <a:p>
            <a:pPr lvl="1">
              <a:spcBef>
                <a:spcPts val="0"/>
              </a:spcBef>
              <a:spcAft>
                <a:spcPts val="1200"/>
              </a:spcAft>
              <a:buFont typeface="Arial" panose="020B0604020202020204" pitchFamily="34" charset="0"/>
              <a:buChar char="•"/>
              <a:defRPr/>
            </a:pPr>
            <a:r>
              <a:rPr lang="en-US" sz="2000" dirty="0"/>
              <a:t>Using official funds for certain travel expenses</a:t>
            </a:r>
          </a:p>
          <a:p>
            <a:pPr lvl="1">
              <a:spcBef>
                <a:spcPts val="0"/>
              </a:spcBef>
              <a:spcAft>
                <a:spcPts val="1200"/>
              </a:spcAft>
              <a:buFont typeface="Arial" panose="020B0604020202020204" pitchFamily="34" charset="0"/>
              <a:buChar char="•"/>
              <a:defRPr/>
            </a:pPr>
            <a:r>
              <a:rPr lang="en-US" sz="2000" dirty="0"/>
              <a:t>Using Senate television or recording studios</a:t>
            </a:r>
          </a:p>
          <a:p>
            <a:pPr lvl="1">
              <a:spcBef>
                <a:spcPts val="0"/>
              </a:spcBef>
              <a:spcAft>
                <a:spcPts val="1200"/>
              </a:spcAft>
              <a:buFont typeface="Arial" panose="020B0604020202020204" pitchFamily="34" charset="0"/>
              <a:buChar char="•"/>
              <a:defRPr/>
            </a:pPr>
            <a:r>
              <a:rPr lang="en-US" sz="2000" dirty="0"/>
              <a:t>Using official funds to maintain a mobile office</a:t>
            </a:r>
          </a:p>
          <a:p>
            <a:pPr lvl="1">
              <a:spcBef>
                <a:spcPts val="0"/>
              </a:spcBef>
              <a:spcAft>
                <a:spcPts val="1200"/>
              </a:spcAft>
              <a:buFont typeface="Arial" panose="020B0604020202020204" pitchFamily="34" charset="0"/>
              <a:buChar char="•"/>
              <a:defRPr/>
            </a:pPr>
            <a:r>
              <a:rPr lang="en-US" sz="2000" dirty="0"/>
              <a:t>Sending unsolicited mass email</a:t>
            </a:r>
          </a:p>
          <a:p>
            <a:pPr lvl="1">
              <a:spcBef>
                <a:spcPts val="0"/>
              </a:spcBef>
              <a:spcAft>
                <a:spcPts val="1200"/>
              </a:spcAft>
              <a:buFont typeface="Arial" panose="020B0604020202020204" pitchFamily="34" charset="0"/>
              <a:buChar char="•"/>
              <a:defRPr/>
            </a:pPr>
            <a:r>
              <a:rPr lang="en-US" sz="2000" dirty="0"/>
              <a:t>Certain use of official social media and internet</a:t>
            </a:r>
            <a:endParaRPr lang="en-US" sz="2000" kern="1200" dirty="0"/>
          </a:p>
          <a:p>
            <a:pPr>
              <a:spcBef>
                <a:spcPts val="0"/>
              </a:spcBef>
              <a:spcAft>
                <a:spcPts val="1200"/>
              </a:spcAft>
              <a:defRPr/>
            </a:pPr>
            <a:r>
              <a:rPr lang="en-US" sz="2400" kern="1200" dirty="0"/>
              <a:t>No moratorium for primary election if </a:t>
            </a:r>
            <a:r>
              <a:rPr lang="en-US" sz="2400" kern="1200" dirty="0" smtClean="0"/>
              <a:t>uncontested and </a:t>
            </a:r>
            <a:r>
              <a:rPr lang="en-US" sz="2400" kern="1200" dirty="0"/>
              <a:t>no legal possibility</a:t>
            </a:r>
            <a:r>
              <a:rPr lang="en-US" sz="2400" i="1" kern="1200" dirty="0"/>
              <a:t> </a:t>
            </a:r>
            <a:r>
              <a:rPr lang="en-US" sz="2400" kern="1200" dirty="0"/>
              <a:t>for a write-in candidate</a:t>
            </a:r>
          </a:p>
        </p:txBody>
      </p:sp>
      <p:sp>
        <p:nvSpPr>
          <p:cNvPr id="108547" name="TextBox 6"/>
          <p:cNvSpPr txBox="1">
            <a:spLocks noChangeArrowheads="1"/>
          </p:cNvSpPr>
          <p:nvPr/>
        </p:nvSpPr>
        <p:spPr bwMode="auto">
          <a:xfrm>
            <a:off x="1447800" y="1059931"/>
            <a:ext cx="7391400" cy="297902"/>
          </a:xfrm>
          <a:prstGeom prst="rect">
            <a:avLst/>
          </a:prstGeom>
          <a:noFill/>
          <a:ln>
            <a:noFill/>
          </a:ln>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ts val="1500"/>
              </a:lnSpc>
              <a:spcBef>
                <a:spcPct val="0"/>
              </a:spcBef>
              <a:buFontTx/>
              <a:buNone/>
              <a:defRPr/>
            </a:pPr>
            <a:r>
              <a:rPr lang="en-US" altLang="en-US" sz="2000" b="1" cap="small" dirty="0" smtClean="0">
                <a:solidFill>
                  <a:schemeClr val="bg1"/>
                </a:solidFill>
                <a:latin typeface="+mn-lt"/>
                <a:cs typeface="Arial" charset="0"/>
              </a:rPr>
              <a:t>Moratoria</a:t>
            </a:r>
            <a:endParaRPr lang="en-US" altLang="en-US" sz="2100" b="1" cap="small" dirty="0" smtClean="0">
              <a:solidFill>
                <a:schemeClr val="bg1"/>
              </a:solidFill>
              <a:latin typeface="+mn-lt"/>
              <a:cs typeface="Arial" charset="0"/>
            </a:endParaRPr>
          </a:p>
        </p:txBody>
      </p:sp>
    </p:spTree>
    <p:extLst>
      <p:ext uri="{BB962C8B-B14F-4D97-AF65-F5344CB8AC3E}">
        <p14:creationId xmlns:p14="http://schemas.microsoft.com/office/powerpoint/2010/main" val="21982499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Content Placeholder 2"/>
          <p:cNvSpPr>
            <a:spLocks noGrp="1"/>
          </p:cNvSpPr>
          <p:nvPr>
            <p:ph sz="quarter" idx="4294967295"/>
          </p:nvPr>
        </p:nvSpPr>
        <p:spPr>
          <a:xfrm>
            <a:off x="304800" y="1600200"/>
            <a:ext cx="8534400" cy="4876800"/>
          </a:xfrm>
        </p:spPr>
        <p:txBody>
          <a:bodyPr/>
          <a:lstStyle/>
          <a:p>
            <a:pPr marL="0" indent="0" algn="ctr" eaLnBrk="1" hangingPunct="1">
              <a:buFontTx/>
              <a:buNone/>
              <a:defRPr/>
            </a:pPr>
            <a:r>
              <a:rPr lang="en-US" altLang="en-US" sz="2800" b="1" dirty="0" smtClean="0"/>
              <a:t>If you have any questions, </a:t>
            </a:r>
            <a:br>
              <a:rPr lang="en-US" altLang="en-US" sz="2800" b="1" dirty="0" smtClean="0"/>
            </a:br>
            <a:r>
              <a:rPr lang="en-US" altLang="en-US" sz="2800" b="1" dirty="0" smtClean="0"/>
              <a:t>please contact the Committee</a:t>
            </a:r>
            <a:r>
              <a:rPr lang="en-US" altLang="en-US" sz="2800" dirty="0" smtClean="0"/>
              <a:t> </a:t>
            </a:r>
          </a:p>
          <a:p>
            <a:pPr marL="0" indent="0" algn="ctr" eaLnBrk="1" hangingPunct="1">
              <a:buFontTx/>
              <a:buNone/>
              <a:defRPr/>
            </a:pPr>
            <a:endParaRPr lang="en-US" altLang="en-US" sz="2600" dirty="0" smtClean="0"/>
          </a:p>
          <a:p>
            <a:pPr algn="ctr" eaLnBrk="1" hangingPunct="1">
              <a:buFontTx/>
              <a:buNone/>
              <a:defRPr/>
            </a:pPr>
            <a:r>
              <a:rPr lang="en-US" altLang="en-US" sz="2400" b="1" dirty="0" smtClean="0"/>
              <a:t>(202) 224-2981</a:t>
            </a:r>
            <a:r>
              <a:rPr lang="en-US" altLang="en-US" sz="2400" dirty="0" smtClean="0"/>
              <a:t> </a:t>
            </a:r>
            <a:r>
              <a:rPr lang="en-US" altLang="en-US" sz="2400" dirty="0" smtClean="0">
                <a:solidFill>
                  <a:srgbClr val="960E00"/>
                </a:solidFill>
              </a:rPr>
              <a:t>(main)</a:t>
            </a:r>
            <a:r>
              <a:rPr lang="en-US" altLang="en-US" sz="2400" dirty="0" smtClean="0">
                <a:solidFill>
                  <a:srgbClr val="990033"/>
                </a:solidFill>
              </a:rPr>
              <a:t>        </a:t>
            </a:r>
            <a:r>
              <a:rPr lang="en-US" altLang="en-US" sz="2400" b="1" dirty="0" smtClean="0"/>
              <a:t>(202) 224-7416</a:t>
            </a:r>
            <a:r>
              <a:rPr lang="en-US" altLang="en-US" sz="2400" dirty="0" smtClean="0"/>
              <a:t> </a:t>
            </a:r>
            <a:r>
              <a:rPr lang="en-US" altLang="en-US" sz="2400" dirty="0" smtClean="0">
                <a:solidFill>
                  <a:srgbClr val="960E00"/>
                </a:solidFill>
              </a:rPr>
              <a:t>(fax)</a:t>
            </a:r>
          </a:p>
          <a:p>
            <a:pPr algn="ctr" eaLnBrk="1" hangingPunct="1">
              <a:buFontTx/>
              <a:buNone/>
              <a:defRPr/>
            </a:pPr>
            <a:endParaRPr lang="en-US" altLang="en-US" sz="2400" b="1" i="1" dirty="0"/>
          </a:p>
          <a:p>
            <a:pPr algn="ctr" eaLnBrk="1" hangingPunct="1">
              <a:buFontTx/>
              <a:buNone/>
              <a:defRPr/>
            </a:pPr>
            <a:r>
              <a:rPr lang="en-US" altLang="en-US" sz="2400" b="1" dirty="0" smtClean="0"/>
              <a:t>mailbox_office@ethics.senate.gov</a:t>
            </a:r>
            <a:r>
              <a:rPr lang="en-US" altLang="en-US" sz="2400" dirty="0" smtClean="0"/>
              <a:t> </a:t>
            </a:r>
            <a:r>
              <a:rPr lang="en-US" altLang="en-US" sz="2400" dirty="0" smtClean="0">
                <a:solidFill>
                  <a:srgbClr val="960E00"/>
                </a:solidFill>
              </a:rPr>
              <a:t>(email)</a:t>
            </a:r>
          </a:p>
          <a:p>
            <a:pPr algn="ctr" eaLnBrk="1" hangingPunct="1">
              <a:buFontTx/>
              <a:buNone/>
              <a:defRPr/>
            </a:pPr>
            <a:endParaRPr lang="en-US" altLang="en-US" sz="2400" i="1" dirty="0">
              <a:solidFill>
                <a:srgbClr val="C00000"/>
              </a:solidFill>
            </a:endParaRPr>
          </a:p>
          <a:p>
            <a:pPr algn="ctr" eaLnBrk="1" hangingPunct="1">
              <a:buFontTx/>
              <a:buNone/>
              <a:defRPr/>
            </a:pPr>
            <a:r>
              <a:rPr lang="en-US" altLang="en-US" sz="2400" i="1" dirty="0" smtClean="0">
                <a:solidFill>
                  <a:schemeClr val="tx2"/>
                </a:solidFill>
              </a:rPr>
              <a:t>Committee guidance is confidential</a:t>
            </a:r>
          </a:p>
        </p:txBody>
      </p:sp>
      <p:sp>
        <p:nvSpPr>
          <p:cNvPr id="150531" name="TextBox 6"/>
          <p:cNvSpPr txBox="1">
            <a:spLocks noChangeArrowheads="1"/>
          </p:cNvSpPr>
          <p:nvPr/>
        </p:nvSpPr>
        <p:spPr bwMode="auto">
          <a:xfrm>
            <a:off x="1524000" y="960407"/>
            <a:ext cx="7239000" cy="400110"/>
          </a:xfrm>
          <a:prstGeom prst="rect">
            <a:avLst/>
          </a:prstGeom>
          <a:noFill/>
          <a:ln>
            <a:noFill/>
          </a:ln>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defRPr/>
            </a:pPr>
            <a:r>
              <a:rPr lang="en-US" altLang="en-US" sz="2000" b="1" cap="small" dirty="0" smtClean="0">
                <a:solidFill>
                  <a:schemeClr val="bg1"/>
                </a:solidFill>
                <a:latin typeface="+mj-lt"/>
                <a:cs typeface="Arial" charset="0"/>
              </a:rPr>
              <a:t>Contact the Committee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sz="quarter" idx="4294967295"/>
          </p:nvPr>
        </p:nvSpPr>
        <p:spPr>
          <a:xfrm>
            <a:off x="381000" y="1566863"/>
            <a:ext cx="8305800" cy="5029200"/>
          </a:xfrm>
        </p:spPr>
        <p:txBody>
          <a:bodyPr/>
          <a:lstStyle/>
          <a:p>
            <a:pPr lvl="0" eaLnBrk="1" hangingPunct="1">
              <a:spcBef>
                <a:spcPts val="0"/>
              </a:spcBef>
              <a:spcAft>
                <a:spcPts val="1200"/>
              </a:spcAft>
            </a:pPr>
            <a:endParaRPr lang="en-US" sz="200" dirty="0" smtClean="0">
              <a:solidFill>
                <a:srgbClr val="000000"/>
              </a:solidFill>
            </a:endParaRPr>
          </a:p>
          <a:p>
            <a:pPr lvl="0" eaLnBrk="1" hangingPunct="1">
              <a:spcBef>
                <a:spcPts val="0"/>
              </a:spcBef>
              <a:spcAft>
                <a:spcPts val="1200"/>
              </a:spcAft>
            </a:pPr>
            <a:r>
              <a:rPr lang="en-US" sz="2400" dirty="0" smtClean="0">
                <a:solidFill>
                  <a:srgbClr val="000000"/>
                </a:solidFill>
              </a:rPr>
              <a:t>Rules and standards governing outside campaign activity</a:t>
            </a:r>
            <a:endParaRPr lang="en-US" sz="2400" dirty="0">
              <a:solidFill>
                <a:srgbClr val="000000"/>
              </a:solidFill>
            </a:endParaRPr>
          </a:p>
          <a:p>
            <a:pPr lvl="1" eaLnBrk="1" hangingPunct="1">
              <a:spcBef>
                <a:spcPts val="0"/>
              </a:spcBef>
              <a:spcAft>
                <a:spcPts val="1200"/>
              </a:spcAft>
              <a:buFont typeface="Arial" panose="020B0604020202020204" pitchFamily="34" charset="0"/>
              <a:buChar char="•"/>
            </a:pPr>
            <a:r>
              <a:rPr lang="en-US" sz="2000" dirty="0" smtClean="0">
                <a:solidFill>
                  <a:srgbClr val="000000"/>
                </a:solidFill>
              </a:rPr>
              <a:t>Paid and volunteer campaign work</a:t>
            </a:r>
            <a:endParaRPr lang="en-US" sz="2000" dirty="0">
              <a:solidFill>
                <a:srgbClr val="000000"/>
              </a:solidFill>
            </a:endParaRPr>
          </a:p>
          <a:p>
            <a:pPr lvl="1" eaLnBrk="1" hangingPunct="1">
              <a:spcBef>
                <a:spcPts val="0"/>
              </a:spcBef>
              <a:spcAft>
                <a:spcPts val="1200"/>
              </a:spcAft>
              <a:buFont typeface="Arial" panose="020B0604020202020204" pitchFamily="34" charset="0"/>
              <a:buChar char="•"/>
            </a:pPr>
            <a:r>
              <a:rPr lang="en-US" sz="2000" dirty="0" smtClean="0">
                <a:solidFill>
                  <a:srgbClr val="000000"/>
                </a:solidFill>
              </a:rPr>
              <a:t>18 U.S.C. § 603 – Contributions to employing Senator</a:t>
            </a:r>
            <a:endParaRPr lang="en-US" sz="2000" dirty="0">
              <a:solidFill>
                <a:srgbClr val="000000"/>
              </a:solidFill>
            </a:endParaRPr>
          </a:p>
          <a:p>
            <a:pPr lvl="1" eaLnBrk="1" hangingPunct="1">
              <a:spcBef>
                <a:spcPts val="0"/>
              </a:spcBef>
              <a:spcAft>
                <a:spcPts val="1200"/>
              </a:spcAft>
              <a:buFont typeface="Arial" panose="020B0604020202020204" pitchFamily="34" charset="0"/>
              <a:buChar char="•"/>
            </a:pPr>
            <a:r>
              <a:rPr lang="en-US" sz="2000" dirty="0" smtClean="0">
                <a:solidFill>
                  <a:srgbClr val="000000"/>
                </a:solidFill>
              </a:rPr>
              <a:t>Senate Rule 41 – Participating in fundraising for federal races</a:t>
            </a:r>
          </a:p>
          <a:p>
            <a:pPr lvl="1" eaLnBrk="1" hangingPunct="1">
              <a:spcBef>
                <a:spcPts val="0"/>
              </a:spcBef>
              <a:spcAft>
                <a:spcPts val="1200"/>
              </a:spcAft>
              <a:buFont typeface="Arial" panose="020B0604020202020204" pitchFamily="34" charset="0"/>
              <a:buChar char="•"/>
            </a:pPr>
            <a:endParaRPr lang="en-US" sz="200" dirty="0">
              <a:solidFill>
                <a:srgbClr val="000000"/>
              </a:solidFill>
            </a:endParaRPr>
          </a:p>
          <a:p>
            <a:pPr lvl="0" eaLnBrk="1" hangingPunct="1">
              <a:spcBef>
                <a:spcPts val="0"/>
              </a:spcBef>
              <a:spcAft>
                <a:spcPts val="1200"/>
              </a:spcAft>
            </a:pPr>
            <a:r>
              <a:rPr lang="en-US" sz="2400" dirty="0" smtClean="0">
                <a:solidFill>
                  <a:srgbClr val="000000"/>
                </a:solidFill>
              </a:rPr>
              <a:t>Rules and standards governing the Senate office</a:t>
            </a:r>
          </a:p>
          <a:p>
            <a:pPr lvl="1" eaLnBrk="1" hangingPunct="1">
              <a:spcBef>
                <a:spcPts val="0"/>
              </a:spcBef>
              <a:spcAft>
                <a:spcPts val="1200"/>
              </a:spcAft>
              <a:buFont typeface="Arial" panose="020B0604020202020204" pitchFamily="34" charset="0"/>
              <a:buChar char="•"/>
            </a:pPr>
            <a:r>
              <a:rPr lang="en-US" sz="2000" dirty="0" smtClean="0">
                <a:solidFill>
                  <a:srgbClr val="000000"/>
                </a:solidFill>
              </a:rPr>
              <a:t>Criminal standards regarding campaign contributions</a:t>
            </a:r>
          </a:p>
          <a:p>
            <a:pPr lvl="1" eaLnBrk="1" hangingPunct="1">
              <a:spcBef>
                <a:spcPts val="0"/>
              </a:spcBef>
              <a:spcAft>
                <a:spcPts val="1200"/>
              </a:spcAft>
              <a:buFont typeface="Arial" panose="020B0604020202020204" pitchFamily="34" charset="0"/>
              <a:buChar char="•"/>
            </a:pPr>
            <a:r>
              <a:rPr lang="en-US" sz="2000" dirty="0" smtClean="0">
                <a:solidFill>
                  <a:srgbClr val="000000"/>
                </a:solidFill>
              </a:rPr>
              <a:t>Handling campaign related constituent correspondence</a:t>
            </a:r>
          </a:p>
          <a:p>
            <a:pPr lvl="1" eaLnBrk="1" hangingPunct="1">
              <a:spcBef>
                <a:spcPts val="0"/>
              </a:spcBef>
              <a:spcAft>
                <a:spcPts val="1200"/>
              </a:spcAft>
              <a:buFont typeface="Arial" panose="020B0604020202020204" pitchFamily="34" charset="0"/>
              <a:buChar char="•"/>
            </a:pPr>
            <a:r>
              <a:rPr lang="en-US" sz="2000" dirty="0" smtClean="0">
                <a:solidFill>
                  <a:srgbClr val="000000"/>
                </a:solidFill>
              </a:rPr>
              <a:t>Limited “overlap” areas</a:t>
            </a:r>
          </a:p>
          <a:p>
            <a:pPr lvl="1" eaLnBrk="1" hangingPunct="1">
              <a:spcBef>
                <a:spcPts val="0"/>
              </a:spcBef>
              <a:spcAft>
                <a:spcPts val="1200"/>
              </a:spcAft>
              <a:buFont typeface="Arial" panose="020B0604020202020204" pitchFamily="34" charset="0"/>
              <a:buChar char="•"/>
            </a:pPr>
            <a:r>
              <a:rPr lang="en-US" sz="2000" dirty="0" smtClean="0">
                <a:solidFill>
                  <a:srgbClr val="000000"/>
                </a:solidFill>
              </a:rPr>
              <a:t>60-day moratoria periods</a:t>
            </a:r>
          </a:p>
          <a:p>
            <a:pPr lvl="1" eaLnBrk="1" hangingPunct="1">
              <a:spcBef>
                <a:spcPts val="0"/>
              </a:spcBef>
              <a:spcAft>
                <a:spcPts val="1200"/>
              </a:spcAft>
              <a:buFont typeface="Arial" panose="020B0604020202020204" pitchFamily="34" charset="0"/>
              <a:buChar char="•"/>
            </a:pPr>
            <a:endParaRPr lang="en-US" sz="2000" dirty="0">
              <a:solidFill>
                <a:srgbClr val="000000"/>
              </a:solidFill>
            </a:endParaRPr>
          </a:p>
        </p:txBody>
      </p:sp>
      <p:sp>
        <p:nvSpPr>
          <p:cNvPr id="108547" name="TextBox 6"/>
          <p:cNvSpPr txBox="1">
            <a:spLocks noChangeArrowheads="1"/>
          </p:cNvSpPr>
          <p:nvPr/>
        </p:nvSpPr>
        <p:spPr bwMode="auto">
          <a:xfrm>
            <a:off x="1447800" y="1059931"/>
            <a:ext cx="7391400" cy="297902"/>
          </a:xfrm>
          <a:prstGeom prst="rect">
            <a:avLst/>
          </a:prstGeom>
          <a:noFill/>
          <a:ln>
            <a:noFill/>
          </a:ln>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ts val="1500"/>
              </a:lnSpc>
              <a:spcBef>
                <a:spcPct val="0"/>
              </a:spcBef>
              <a:buFontTx/>
              <a:buNone/>
              <a:defRPr/>
            </a:pPr>
            <a:r>
              <a:rPr lang="en-US" altLang="en-US" sz="2000" b="1" cap="small" dirty="0" smtClean="0">
                <a:solidFill>
                  <a:schemeClr val="bg1"/>
                </a:solidFill>
                <a:latin typeface="+mn-lt"/>
                <a:cs typeface="Arial" charset="0"/>
              </a:rPr>
              <a:t>Agenda</a:t>
            </a:r>
            <a:endParaRPr lang="en-US" altLang="en-US" sz="2100" b="1" cap="small" dirty="0" smtClean="0">
              <a:solidFill>
                <a:schemeClr val="bg1"/>
              </a:solidFill>
              <a:latin typeface="+mn-lt"/>
              <a:cs typeface="Arial" charset="0"/>
            </a:endParaRPr>
          </a:p>
        </p:txBody>
      </p:sp>
    </p:spTree>
    <p:extLst>
      <p:ext uri="{BB962C8B-B14F-4D97-AF65-F5344CB8AC3E}">
        <p14:creationId xmlns:p14="http://schemas.microsoft.com/office/powerpoint/2010/main" val="35594620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sz="quarter" idx="4294967295"/>
          </p:nvPr>
        </p:nvSpPr>
        <p:spPr>
          <a:xfrm>
            <a:off x="381000" y="1566863"/>
            <a:ext cx="8305800" cy="5029200"/>
          </a:xfrm>
        </p:spPr>
        <p:txBody>
          <a:bodyPr/>
          <a:lstStyle/>
          <a:p>
            <a:pPr eaLnBrk="1" hangingPunct="1">
              <a:spcBef>
                <a:spcPts val="0"/>
              </a:spcBef>
              <a:spcAft>
                <a:spcPts val="1200"/>
              </a:spcAft>
              <a:defRPr/>
            </a:pPr>
            <a:r>
              <a:rPr lang="en-US" altLang="en-US" sz="2400" dirty="0" smtClean="0"/>
              <a:t>Guiding principle – Senate resources </a:t>
            </a:r>
            <a:r>
              <a:rPr lang="en-US" altLang="en-US" sz="2400" dirty="0"/>
              <a:t>may not be used for campaign activity </a:t>
            </a:r>
            <a:r>
              <a:rPr lang="en-US" altLang="en-US" sz="2400" b="1" dirty="0">
                <a:solidFill>
                  <a:srgbClr val="960E00"/>
                </a:solidFill>
              </a:rPr>
              <a:t>(31 U.S.C. </a:t>
            </a:r>
            <a:r>
              <a:rPr lang="en-US" altLang="en-US" sz="2400" b="1" dirty="0">
                <a:solidFill>
                  <a:srgbClr val="960E00"/>
                </a:solidFill>
                <a:cs typeface="Arial" charset="0"/>
              </a:rPr>
              <a:t>§</a:t>
            </a:r>
            <a:r>
              <a:rPr lang="en-US" altLang="en-US" sz="2400" b="1" dirty="0">
                <a:solidFill>
                  <a:srgbClr val="960E00"/>
                </a:solidFill>
              </a:rPr>
              <a:t> 1301</a:t>
            </a:r>
            <a:r>
              <a:rPr lang="en-US" altLang="en-US" sz="2400" b="1" dirty="0" smtClean="0">
                <a:solidFill>
                  <a:srgbClr val="960E00"/>
                </a:solidFill>
              </a:rPr>
              <a:t>)</a:t>
            </a:r>
          </a:p>
          <a:p>
            <a:pPr eaLnBrk="1" hangingPunct="1">
              <a:spcBef>
                <a:spcPts val="0"/>
              </a:spcBef>
              <a:spcAft>
                <a:spcPts val="1200"/>
              </a:spcAft>
              <a:defRPr/>
            </a:pPr>
            <a:endParaRPr lang="en-US" altLang="en-US" sz="200" b="1" dirty="0">
              <a:solidFill>
                <a:srgbClr val="960E00"/>
              </a:solidFill>
            </a:endParaRPr>
          </a:p>
          <a:p>
            <a:pPr eaLnBrk="1" hangingPunct="1">
              <a:spcBef>
                <a:spcPts val="0"/>
              </a:spcBef>
              <a:spcAft>
                <a:spcPts val="1200"/>
              </a:spcAft>
              <a:defRPr/>
            </a:pPr>
            <a:r>
              <a:rPr lang="en-US" altLang="en-US" sz="2400" dirty="0"/>
              <a:t>Senate resources include:</a:t>
            </a:r>
          </a:p>
          <a:p>
            <a:pPr lvl="1" eaLnBrk="1" hangingPunct="1">
              <a:spcBef>
                <a:spcPts val="0"/>
              </a:spcBef>
              <a:spcAft>
                <a:spcPts val="1200"/>
              </a:spcAft>
              <a:buFont typeface="Arial" panose="020B0604020202020204" pitchFamily="34" charset="0"/>
              <a:buChar char="•"/>
              <a:defRPr/>
            </a:pPr>
            <a:r>
              <a:rPr lang="en-US" altLang="en-US" sz="2000" dirty="0">
                <a:cs typeface="Arial" charset="0"/>
              </a:rPr>
              <a:t>Senate staff time</a:t>
            </a:r>
          </a:p>
          <a:p>
            <a:pPr lvl="1" eaLnBrk="1" hangingPunct="1">
              <a:spcBef>
                <a:spcPts val="0"/>
              </a:spcBef>
              <a:spcAft>
                <a:spcPts val="1200"/>
              </a:spcAft>
              <a:buFont typeface="Arial" panose="020B0604020202020204" pitchFamily="34" charset="0"/>
              <a:buChar char="•"/>
              <a:defRPr/>
            </a:pPr>
            <a:r>
              <a:rPr lang="en-US" altLang="en-US" sz="2000" dirty="0">
                <a:cs typeface="Arial" charset="0"/>
              </a:rPr>
              <a:t>Senate title (</a:t>
            </a:r>
            <a:r>
              <a:rPr lang="en-US" altLang="en-US" sz="2000" i="1" dirty="0">
                <a:cs typeface="Arial" charset="0"/>
              </a:rPr>
              <a:t>e.g.</a:t>
            </a:r>
            <a:r>
              <a:rPr lang="en-US" altLang="en-US" sz="2000" dirty="0">
                <a:cs typeface="Arial" charset="0"/>
              </a:rPr>
              <a:t>, “Legislative Assistant, Chairman of X Subcommittee”)</a:t>
            </a:r>
          </a:p>
          <a:p>
            <a:pPr lvl="1" eaLnBrk="1" hangingPunct="1">
              <a:spcBef>
                <a:spcPts val="0"/>
              </a:spcBef>
              <a:spcAft>
                <a:spcPts val="1200"/>
              </a:spcAft>
              <a:buFont typeface="Arial" panose="020B0604020202020204" pitchFamily="34" charset="0"/>
              <a:buChar char="•"/>
              <a:defRPr/>
            </a:pPr>
            <a:r>
              <a:rPr lang="en-US" altLang="en-US" sz="2000" dirty="0">
                <a:cs typeface="Arial" charset="0"/>
              </a:rPr>
              <a:t>Senate space (</a:t>
            </a:r>
            <a:r>
              <a:rPr lang="en-US" altLang="en-US" sz="2000" i="1" dirty="0">
                <a:cs typeface="Arial" charset="0"/>
              </a:rPr>
              <a:t>e.g</a:t>
            </a:r>
            <a:r>
              <a:rPr lang="en-US" altLang="en-US" sz="2000" dirty="0">
                <a:cs typeface="Arial" charset="0"/>
              </a:rPr>
              <a:t>., Russell rotunda, Dirksen cafeteria)</a:t>
            </a:r>
          </a:p>
          <a:p>
            <a:pPr lvl="1" eaLnBrk="1" hangingPunct="1">
              <a:spcBef>
                <a:spcPts val="0"/>
              </a:spcBef>
              <a:spcAft>
                <a:spcPts val="1200"/>
              </a:spcAft>
              <a:buFont typeface="Arial" panose="020B0604020202020204" pitchFamily="34" charset="0"/>
              <a:buChar char="•"/>
              <a:defRPr/>
            </a:pPr>
            <a:r>
              <a:rPr lang="en-US" altLang="en-US" sz="2000" dirty="0">
                <a:cs typeface="Arial" charset="0"/>
              </a:rPr>
              <a:t>Senate equipment (</a:t>
            </a:r>
            <a:r>
              <a:rPr lang="en-US" altLang="en-US" sz="2000" i="1" dirty="0">
                <a:cs typeface="Arial" charset="0"/>
              </a:rPr>
              <a:t>e.g</a:t>
            </a:r>
            <a:r>
              <a:rPr lang="en-US" altLang="en-US" sz="2000" dirty="0">
                <a:cs typeface="Arial" charset="0"/>
              </a:rPr>
              <a:t>., Senate mobile device)</a:t>
            </a:r>
          </a:p>
          <a:p>
            <a:pPr lvl="1" eaLnBrk="1" hangingPunct="1">
              <a:spcBef>
                <a:spcPts val="0"/>
              </a:spcBef>
              <a:spcAft>
                <a:spcPts val="1200"/>
              </a:spcAft>
              <a:buFont typeface="Arial" panose="020B0604020202020204" pitchFamily="34" charset="0"/>
              <a:buChar char="•"/>
              <a:defRPr/>
            </a:pPr>
            <a:r>
              <a:rPr lang="en-US" altLang="en-US" sz="2000" dirty="0">
                <a:cs typeface="Arial" charset="0"/>
              </a:rPr>
              <a:t>Senate work product</a:t>
            </a:r>
          </a:p>
          <a:p>
            <a:pPr marL="574675" lvl="1" indent="-234950" eaLnBrk="1" hangingPunct="1">
              <a:spcBef>
                <a:spcPts val="0"/>
              </a:spcBef>
              <a:spcAft>
                <a:spcPts val="1200"/>
              </a:spcAft>
              <a:buFontTx/>
              <a:buChar char="•"/>
            </a:pPr>
            <a:endParaRPr lang="en-US" altLang="en-US" sz="2400" dirty="0" smtClean="0"/>
          </a:p>
        </p:txBody>
      </p:sp>
      <p:sp>
        <p:nvSpPr>
          <p:cNvPr id="108547" name="TextBox 6"/>
          <p:cNvSpPr txBox="1">
            <a:spLocks noChangeArrowheads="1"/>
          </p:cNvSpPr>
          <p:nvPr/>
        </p:nvSpPr>
        <p:spPr bwMode="auto">
          <a:xfrm>
            <a:off x="1447800" y="1059931"/>
            <a:ext cx="7391400" cy="297902"/>
          </a:xfrm>
          <a:prstGeom prst="rect">
            <a:avLst/>
          </a:prstGeom>
          <a:noFill/>
          <a:ln>
            <a:noFill/>
          </a:ln>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ts val="1500"/>
              </a:lnSpc>
              <a:spcBef>
                <a:spcPct val="0"/>
              </a:spcBef>
              <a:buFontTx/>
              <a:buNone/>
              <a:defRPr/>
            </a:pPr>
            <a:r>
              <a:rPr lang="en-US" altLang="en-US" sz="2000" b="1" cap="small" dirty="0" smtClean="0">
                <a:solidFill>
                  <a:schemeClr val="bg1"/>
                </a:solidFill>
                <a:latin typeface="+mn-lt"/>
                <a:cs typeface="Arial" charset="0"/>
              </a:rPr>
              <a:t>Introduction – Separation of Campaign and Official</a:t>
            </a:r>
            <a:endParaRPr lang="en-US" altLang="en-US" sz="2100" b="1" cap="small" dirty="0" smtClean="0">
              <a:solidFill>
                <a:schemeClr val="bg1"/>
              </a:solidFill>
              <a:latin typeface="+mn-lt"/>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sz="quarter" idx="4294967295"/>
          </p:nvPr>
        </p:nvSpPr>
        <p:spPr>
          <a:xfrm>
            <a:off x="381000" y="1566863"/>
            <a:ext cx="8305800" cy="5029200"/>
          </a:xfrm>
        </p:spPr>
        <p:txBody>
          <a:bodyPr/>
          <a:lstStyle/>
          <a:p>
            <a:pPr marL="342900" lvl="2" indent="-342900" eaLnBrk="1" hangingPunct="1">
              <a:spcBef>
                <a:spcPts val="0"/>
              </a:spcBef>
              <a:spcAft>
                <a:spcPts val="1200"/>
              </a:spcAft>
            </a:pPr>
            <a:r>
              <a:rPr lang="en-US" altLang="en-US" dirty="0"/>
              <a:t>Senate employees may perform paid or unpaid campaign work if:</a:t>
            </a:r>
          </a:p>
          <a:p>
            <a:pPr marL="800100" lvl="3" indent="-342900" eaLnBrk="1" hangingPunct="1">
              <a:spcBef>
                <a:spcPts val="0"/>
              </a:spcBef>
              <a:spcAft>
                <a:spcPts val="1200"/>
              </a:spcAft>
              <a:buFont typeface="Arial" panose="020B0604020202020204" pitchFamily="34" charset="0"/>
              <a:buChar char="•"/>
            </a:pPr>
            <a:r>
              <a:rPr lang="en-US" altLang="en-US" dirty="0"/>
              <a:t>Truly voluntary and not a condition of Senate </a:t>
            </a:r>
            <a:r>
              <a:rPr lang="en-US" altLang="en-US" dirty="0" smtClean="0"/>
              <a:t>employment;</a:t>
            </a:r>
          </a:p>
          <a:p>
            <a:pPr marL="800100" lvl="3" indent="-342900" eaLnBrk="1" hangingPunct="1">
              <a:spcBef>
                <a:spcPts val="0"/>
              </a:spcBef>
              <a:spcAft>
                <a:spcPts val="1200"/>
              </a:spcAft>
              <a:buFont typeface="Arial" panose="020B0604020202020204" pitchFamily="34" charset="0"/>
              <a:buChar char="•"/>
            </a:pPr>
            <a:r>
              <a:rPr lang="en-US" altLang="en-US" dirty="0" smtClean="0"/>
              <a:t>Approved by the supervising Senator;</a:t>
            </a:r>
          </a:p>
          <a:p>
            <a:pPr marL="800100" lvl="3" indent="-342900" eaLnBrk="1" hangingPunct="1">
              <a:spcBef>
                <a:spcPts val="0"/>
              </a:spcBef>
              <a:spcAft>
                <a:spcPts val="1200"/>
              </a:spcAft>
              <a:buFont typeface="Arial" panose="020B0604020202020204" pitchFamily="34" charset="0"/>
              <a:buChar char="•"/>
            </a:pPr>
            <a:r>
              <a:rPr lang="en-US" altLang="en-US" dirty="0" smtClean="0"/>
              <a:t>Done </a:t>
            </a:r>
            <a:r>
              <a:rPr lang="en-US" altLang="en-US" dirty="0"/>
              <a:t>on </a:t>
            </a:r>
            <a:r>
              <a:rPr lang="en-US" altLang="en-US" dirty="0" smtClean="0"/>
              <a:t>their </a:t>
            </a:r>
            <a:r>
              <a:rPr lang="en-US" altLang="en-US" dirty="0"/>
              <a:t>own time; and</a:t>
            </a:r>
          </a:p>
          <a:p>
            <a:pPr marL="800100" lvl="3" indent="-342900" eaLnBrk="1" hangingPunct="1">
              <a:spcBef>
                <a:spcPts val="0"/>
              </a:spcBef>
              <a:spcAft>
                <a:spcPts val="1200"/>
              </a:spcAft>
              <a:buFont typeface="Arial" panose="020B0604020202020204" pitchFamily="34" charset="0"/>
              <a:buChar char="•"/>
            </a:pPr>
            <a:r>
              <a:rPr lang="en-US" altLang="en-US" dirty="0"/>
              <a:t>Not using Senate resources </a:t>
            </a:r>
            <a:endParaRPr lang="en-US" altLang="en-US" dirty="0" smtClean="0"/>
          </a:p>
          <a:p>
            <a:pPr marL="800100" lvl="3" indent="-342900" eaLnBrk="1" hangingPunct="1">
              <a:spcBef>
                <a:spcPts val="0"/>
              </a:spcBef>
              <a:spcAft>
                <a:spcPts val="1200"/>
              </a:spcAft>
              <a:buFont typeface="Arial" panose="020B0604020202020204" pitchFamily="34" charset="0"/>
              <a:buChar char="•"/>
            </a:pPr>
            <a:endParaRPr lang="en-US" altLang="en-US" sz="200" dirty="0"/>
          </a:p>
          <a:p>
            <a:pPr marL="342900" lvl="2" indent="-342900" eaLnBrk="1" hangingPunct="1">
              <a:spcBef>
                <a:spcPts val="0"/>
              </a:spcBef>
              <a:spcAft>
                <a:spcPts val="1200"/>
              </a:spcAft>
            </a:pPr>
            <a:r>
              <a:rPr lang="en-US" altLang="en-US" dirty="0"/>
              <a:t>Campaign income counts toward the outside earned income </a:t>
            </a:r>
            <a:r>
              <a:rPr lang="en-US" altLang="en-US" dirty="0" smtClean="0"/>
              <a:t>limit</a:t>
            </a:r>
          </a:p>
          <a:p>
            <a:pPr marL="342900" lvl="2" indent="-342900" eaLnBrk="1" hangingPunct="1">
              <a:spcBef>
                <a:spcPts val="0"/>
              </a:spcBef>
              <a:spcAft>
                <a:spcPts val="1200"/>
              </a:spcAft>
            </a:pPr>
            <a:endParaRPr lang="en-US" altLang="en-US" sz="200" dirty="0"/>
          </a:p>
          <a:p>
            <a:pPr marL="342900" lvl="2" indent="-342900" eaLnBrk="1" hangingPunct="1">
              <a:spcBef>
                <a:spcPts val="0"/>
              </a:spcBef>
              <a:spcAft>
                <a:spcPts val="1200"/>
              </a:spcAft>
            </a:pPr>
            <a:r>
              <a:rPr lang="en-US" altLang="en-US" dirty="0"/>
              <a:t>Senate pay must be for Senate </a:t>
            </a:r>
            <a:r>
              <a:rPr lang="en-US" altLang="en-US" dirty="0" smtClean="0"/>
              <a:t>work – If you </a:t>
            </a:r>
            <a:r>
              <a:rPr lang="en-US" altLang="en-US" dirty="0"/>
              <a:t>split your time with the campaign, you must also split your salary</a:t>
            </a:r>
          </a:p>
          <a:p>
            <a:pPr marL="574675" lvl="1" indent="-234950" eaLnBrk="1" hangingPunct="1">
              <a:spcBef>
                <a:spcPts val="0"/>
              </a:spcBef>
              <a:spcAft>
                <a:spcPts val="1200"/>
              </a:spcAft>
              <a:buFontTx/>
              <a:buChar char="•"/>
            </a:pPr>
            <a:endParaRPr lang="en-US" altLang="en-US" sz="2400" dirty="0" smtClean="0"/>
          </a:p>
        </p:txBody>
      </p:sp>
      <p:sp>
        <p:nvSpPr>
          <p:cNvPr id="108547" name="TextBox 6"/>
          <p:cNvSpPr txBox="1">
            <a:spLocks noChangeArrowheads="1"/>
          </p:cNvSpPr>
          <p:nvPr/>
        </p:nvSpPr>
        <p:spPr bwMode="auto">
          <a:xfrm>
            <a:off x="1447800" y="1059931"/>
            <a:ext cx="7391400" cy="297902"/>
          </a:xfrm>
          <a:prstGeom prst="rect">
            <a:avLst/>
          </a:prstGeom>
          <a:noFill/>
          <a:ln>
            <a:noFill/>
          </a:ln>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ts val="1500"/>
              </a:lnSpc>
              <a:spcBef>
                <a:spcPct val="0"/>
              </a:spcBef>
              <a:buFontTx/>
              <a:buNone/>
              <a:defRPr/>
            </a:pPr>
            <a:r>
              <a:rPr lang="en-US" altLang="en-US" sz="2000" b="1" cap="small" dirty="0">
                <a:solidFill>
                  <a:schemeClr val="bg1"/>
                </a:solidFill>
                <a:cs typeface="Arial" charset="0"/>
              </a:rPr>
              <a:t>Outside Campaign Activity – Official Resources Prohibited</a:t>
            </a:r>
            <a:endParaRPr lang="en-US" altLang="en-US" sz="2100" b="1" cap="small" dirty="0">
              <a:solidFill>
                <a:schemeClr val="bg1"/>
              </a:solidFill>
              <a:cs typeface="Arial" charset="0"/>
            </a:endParaRPr>
          </a:p>
        </p:txBody>
      </p:sp>
    </p:spTree>
    <p:extLst>
      <p:ext uri="{BB962C8B-B14F-4D97-AF65-F5344CB8AC3E}">
        <p14:creationId xmlns:p14="http://schemas.microsoft.com/office/powerpoint/2010/main" val="25899122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sz="quarter" idx="4294967295"/>
          </p:nvPr>
        </p:nvSpPr>
        <p:spPr>
          <a:xfrm>
            <a:off x="381000" y="1566863"/>
            <a:ext cx="8305800" cy="5029200"/>
          </a:xfrm>
        </p:spPr>
        <p:txBody>
          <a:bodyPr/>
          <a:lstStyle/>
          <a:p>
            <a:pPr marL="342900" lvl="2" indent="-342900" eaLnBrk="1" hangingPunct="1">
              <a:spcBef>
                <a:spcPts val="0"/>
              </a:spcBef>
              <a:spcAft>
                <a:spcPts val="1200"/>
              </a:spcAft>
            </a:pPr>
            <a:r>
              <a:rPr lang="en-US" altLang="en-US" dirty="0" smtClean="0"/>
              <a:t>Federal law prohibits making a contribution to your employing Senator </a:t>
            </a:r>
            <a:r>
              <a:rPr lang="en-US" altLang="en-US" b="1" dirty="0" smtClean="0">
                <a:solidFill>
                  <a:srgbClr val="960E00"/>
                </a:solidFill>
              </a:rPr>
              <a:t>(18 U.S.C. § 603)</a:t>
            </a:r>
          </a:p>
          <a:p>
            <a:pPr marL="342900" lvl="2" indent="-342900" eaLnBrk="1" hangingPunct="1">
              <a:spcBef>
                <a:spcPts val="0"/>
              </a:spcBef>
              <a:spcAft>
                <a:spcPts val="1200"/>
              </a:spcAft>
            </a:pPr>
            <a:endParaRPr lang="en-US" altLang="en-US" sz="200" b="1" dirty="0" smtClean="0">
              <a:solidFill>
                <a:srgbClr val="960E00"/>
              </a:solidFill>
            </a:endParaRPr>
          </a:p>
          <a:p>
            <a:pPr marL="342900" lvl="2" indent="-342900" eaLnBrk="1" hangingPunct="1">
              <a:spcBef>
                <a:spcPts val="0"/>
              </a:spcBef>
              <a:spcAft>
                <a:spcPts val="1200"/>
              </a:spcAft>
            </a:pPr>
            <a:r>
              <a:rPr lang="en-US" altLang="en-US" dirty="0" smtClean="0"/>
              <a:t>The prohibition includes:</a:t>
            </a:r>
          </a:p>
          <a:p>
            <a:pPr marL="800100" lvl="3" indent="-342900" eaLnBrk="1" hangingPunct="1">
              <a:spcBef>
                <a:spcPts val="0"/>
              </a:spcBef>
              <a:spcAft>
                <a:spcPts val="1200"/>
              </a:spcAft>
              <a:buFont typeface="Arial" panose="020B0604020202020204" pitchFamily="34" charset="0"/>
              <a:buChar char="•"/>
            </a:pPr>
            <a:r>
              <a:rPr lang="en-US" altLang="en-US" dirty="0" smtClean="0"/>
              <a:t>An “outlay,” other than for personal travel expenses</a:t>
            </a:r>
          </a:p>
          <a:p>
            <a:pPr marL="800100" lvl="3" indent="-342900" eaLnBrk="1" hangingPunct="1">
              <a:spcBef>
                <a:spcPts val="0"/>
              </a:spcBef>
              <a:spcAft>
                <a:spcPts val="1200"/>
              </a:spcAft>
              <a:buFont typeface="Arial" panose="020B0604020202020204" pitchFamily="34" charset="0"/>
              <a:buChar char="•"/>
            </a:pPr>
            <a:r>
              <a:rPr lang="en-US" altLang="en-US" dirty="0" smtClean="0"/>
              <a:t>Contributions made by your relatives from a joint account or jointly owned asset (</a:t>
            </a:r>
            <a:r>
              <a:rPr lang="en-US" altLang="en-US" i="1" dirty="0" smtClean="0"/>
              <a:t>e.g</a:t>
            </a:r>
            <a:r>
              <a:rPr lang="en-US" altLang="en-US" dirty="0" smtClean="0"/>
              <a:t>., your spouse writing a check from a jointly owned bank account)</a:t>
            </a:r>
          </a:p>
          <a:p>
            <a:pPr marL="800100" lvl="3" indent="-342900" eaLnBrk="1" hangingPunct="1">
              <a:spcBef>
                <a:spcPts val="0"/>
              </a:spcBef>
              <a:spcAft>
                <a:spcPts val="1200"/>
              </a:spcAft>
              <a:buFont typeface="Arial" panose="020B0604020202020204" pitchFamily="34" charset="0"/>
              <a:buChar char="•"/>
            </a:pPr>
            <a:endParaRPr lang="en-US" altLang="en-US" sz="200" dirty="0" smtClean="0"/>
          </a:p>
          <a:p>
            <a:pPr marL="342900" lvl="2" indent="-342900" eaLnBrk="1" hangingPunct="1">
              <a:spcBef>
                <a:spcPts val="0"/>
              </a:spcBef>
              <a:spcAft>
                <a:spcPts val="1200"/>
              </a:spcAft>
            </a:pPr>
            <a:r>
              <a:rPr lang="en-US" altLang="en-US" dirty="0" smtClean="0"/>
              <a:t>The prohibition does not include:</a:t>
            </a:r>
          </a:p>
          <a:p>
            <a:pPr marL="800100" lvl="3" indent="-342900" eaLnBrk="1" hangingPunct="1">
              <a:spcBef>
                <a:spcPts val="0"/>
              </a:spcBef>
              <a:spcAft>
                <a:spcPts val="1200"/>
              </a:spcAft>
              <a:buFont typeface="Arial" panose="020B0604020202020204" pitchFamily="34" charset="0"/>
              <a:buChar char="•"/>
            </a:pPr>
            <a:r>
              <a:rPr lang="en-US" altLang="en-US" dirty="0" smtClean="0"/>
              <a:t>Volunteering for the campaign </a:t>
            </a:r>
          </a:p>
          <a:p>
            <a:pPr marL="800100" lvl="3" indent="-342900" eaLnBrk="1" hangingPunct="1">
              <a:spcBef>
                <a:spcPts val="0"/>
              </a:spcBef>
              <a:spcAft>
                <a:spcPts val="1200"/>
              </a:spcAft>
              <a:buFont typeface="Arial" panose="020B0604020202020204" pitchFamily="34" charset="0"/>
              <a:buChar char="•"/>
            </a:pPr>
            <a:r>
              <a:rPr lang="en-US" altLang="en-US" dirty="0" smtClean="0"/>
              <a:t>Contributing to a multi-candidate committee or PAC (</a:t>
            </a:r>
            <a:r>
              <a:rPr lang="en-US" altLang="en-US" i="1" dirty="0" smtClean="0"/>
              <a:t>e.g.</a:t>
            </a:r>
            <a:r>
              <a:rPr lang="en-US" altLang="en-US" dirty="0" smtClean="0"/>
              <a:t>, DSCC or NRSC), </a:t>
            </a:r>
            <a:r>
              <a:rPr lang="en-US" altLang="en-US" b="1" i="1" dirty="0" smtClean="0"/>
              <a:t>but</a:t>
            </a:r>
            <a:r>
              <a:rPr lang="en-US" altLang="en-US" dirty="0" smtClean="0"/>
              <a:t> you cannot specifically earmark any contribution for your employing Senator</a:t>
            </a:r>
          </a:p>
          <a:p>
            <a:pPr marL="574675" lvl="1" indent="-234950" eaLnBrk="1" hangingPunct="1">
              <a:spcBef>
                <a:spcPts val="0"/>
              </a:spcBef>
              <a:spcAft>
                <a:spcPts val="1200"/>
              </a:spcAft>
              <a:buFontTx/>
              <a:buChar char="•"/>
            </a:pPr>
            <a:endParaRPr lang="en-US" altLang="en-US" sz="2400" dirty="0" smtClean="0"/>
          </a:p>
        </p:txBody>
      </p:sp>
      <p:sp>
        <p:nvSpPr>
          <p:cNvPr id="108547" name="TextBox 6"/>
          <p:cNvSpPr txBox="1">
            <a:spLocks noChangeArrowheads="1"/>
          </p:cNvSpPr>
          <p:nvPr/>
        </p:nvSpPr>
        <p:spPr bwMode="auto">
          <a:xfrm>
            <a:off x="1447800" y="1066535"/>
            <a:ext cx="7391400" cy="284693"/>
          </a:xfrm>
          <a:prstGeom prst="rect">
            <a:avLst/>
          </a:prstGeom>
          <a:noFill/>
          <a:ln>
            <a:noFill/>
          </a:ln>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ts val="1500"/>
              </a:lnSpc>
              <a:spcBef>
                <a:spcPct val="0"/>
              </a:spcBef>
              <a:buFontTx/>
              <a:buNone/>
              <a:defRPr/>
            </a:pPr>
            <a:r>
              <a:rPr lang="en-US" altLang="en-US" sz="2000" b="1" cap="small" dirty="0" smtClean="0">
                <a:solidFill>
                  <a:schemeClr val="bg1"/>
                </a:solidFill>
                <a:latin typeface="+mn-lt"/>
                <a:cs typeface="Arial" charset="0"/>
              </a:rPr>
              <a:t>Campaign</a:t>
            </a:r>
            <a:r>
              <a:rPr lang="en-US" altLang="en-US" sz="2100" b="1" cap="small" dirty="0" smtClean="0">
                <a:solidFill>
                  <a:schemeClr val="bg1"/>
                </a:solidFill>
                <a:latin typeface="+mn-lt"/>
                <a:cs typeface="Arial" charset="0"/>
              </a:rPr>
              <a:t> </a:t>
            </a:r>
            <a:r>
              <a:rPr lang="en-US" altLang="en-US" sz="2000" b="1" cap="small" dirty="0" smtClean="0">
                <a:solidFill>
                  <a:schemeClr val="bg1"/>
                </a:solidFill>
                <a:latin typeface="+mn-lt"/>
                <a:cs typeface="Arial" charset="0"/>
              </a:rPr>
              <a:t>Contributions</a:t>
            </a:r>
            <a:endParaRPr lang="en-US" altLang="en-US" sz="2100" b="1" cap="small" dirty="0" smtClean="0">
              <a:solidFill>
                <a:schemeClr val="bg1"/>
              </a:solidFill>
              <a:latin typeface="+mn-lt"/>
              <a:cs typeface="Arial" charset="0"/>
            </a:endParaRPr>
          </a:p>
        </p:txBody>
      </p:sp>
    </p:spTree>
    <p:extLst>
      <p:ext uri="{BB962C8B-B14F-4D97-AF65-F5344CB8AC3E}">
        <p14:creationId xmlns:p14="http://schemas.microsoft.com/office/powerpoint/2010/main" val="32102850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sz="quarter" idx="4294967295"/>
          </p:nvPr>
        </p:nvSpPr>
        <p:spPr>
          <a:xfrm>
            <a:off x="381000" y="1566863"/>
            <a:ext cx="8305800" cy="5029200"/>
          </a:xfrm>
        </p:spPr>
        <p:txBody>
          <a:bodyPr/>
          <a:lstStyle/>
          <a:p>
            <a:pPr marL="342900" lvl="1" indent="-342900" eaLnBrk="1" hangingPunct="1">
              <a:spcBef>
                <a:spcPts val="0"/>
              </a:spcBef>
              <a:spcAft>
                <a:spcPts val="1200"/>
              </a:spcAft>
              <a:buClr>
                <a:schemeClr val="tx1"/>
              </a:buClr>
              <a:buFontTx/>
              <a:buChar char="•"/>
              <a:defRPr/>
            </a:pPr>
            <a:r>
              <a:rPr lang="en-US" altLang="en-US" sz="2400" dirty="0"/>
              <a:t>Officers and most employees cannot handle </a:t>
            </a:r>
            <a:r>
              <a:rPr lang="en-US" altLang="en-US" sz="2400" dirty="0" smtClean="0"/>
              <a:t>(receive, solicit</a:t>
            </a:r>
            <a:r>
              <a:rPr lang="en-US" altLang="en-US" sz="2400" dirty="0"/>
              <a:t>, </a:t>
            </a:r>
            <a:r>
              <a:rPr lang="en-US" altLang="en-US" sz="2400" dirty="0" smtClean="0"/>
              <a:t>be </a:t>
            </a:r>
            <a:r>
              <a:rPr lang="en-US" altLang="en-US" sz="2400" dirty="0"/>
              <a:t>the custodian of, or distribute) any federal campaign funds</a:t>
            </a:r>
            <a:r>
              <a:rPr lang="en-US" altLang="en-US" sz="2400" i="1" dirty="0"/>
              <a:t> </a:t>
            </a:r>
            <a:r>
              <a:rPr lang="en-US" altLang="en-US" sz="2400" b="1" dirty="0">
                <a:solidFill>
                  <a:srgbClr val="960E00"/>
                </a:solidFill>
              </a:rPr>
              <a:t>(Senate Rule 41)</a:t>
            </a:r>
          </a:p>
          <a:p>
            <a:pPr marL="742950" lvl="2" indent="-342900" eaLnBrk="1" hangingPunct="1">
              <a:spcBef>
                <a:spcPts val="0"/>
              </a:spcBef>
              <a:spcAft>
                <a:spcPts val="1200"/>
              </a:spcAft>
              <a:buClr>
                <a:schemeClr val="tx1"/>
              </a:buClr>
              <a:defRPr/>
            </a:pPr>
            <a:r>
              <a:rPr lang="en-US" altLang="en-US" sz="2000" dirty="0"/>
              <a:t>State and local campaign funds not prohibited by Senate Rule</a:t>
            </a:r>
          </a:p>
          <a:p>
            <a:pPr marL="742950" lvl="2" indent="-342900" eaLnBrk="1" hangingPunct="1">
              <a:spcBef>
                <a:spcPts val="0"/>
              </a:spcBef>
              <a:spcAft>
                <a:spcPts val="1200"/>
              </a:spcAft>
              <a:buClr>
                <a:schemeClr val="tx1"/>
              </a:buClr>
              <a:defRPr/>
            </a:pPr>
            <a:r>
              <a:rPr lang="en-US" altLang="en-US" sz="2000" b="1" i="1" dirty="0"/>
              <a:t>But </a:t>
            </a:r>
            <a:r>
              <a:rPr lang="en-US" altLang="en-US" sz="2000" dirty="0"/>
              <a:t>watch your social media </a:t>
            </a:r>
            <a:r>
              <a:rPr lang="en-US" altLang="en-US" sz="2000" dirty="0" smtClean="0"/>
              <a:t>posts</a:t>
            </a:r>
          </a:p>
          <a:p>
            <a:pPr marL="742950" lvl="2" indent="-342900" eaLnBrk="1" hangingPunct="1">
              <a:spcBef>
                <a:spcPts val="0"/>
              </a:spcBef>
              <a:spcAft>
                <a:spcPts val="1200"/>
              </a:spcAft>
              <a:buClr>
                <a:schemeClr val="tx1"/>
              </a:buClr>
              <a:defRPr/>
            </a:pPr>
            <a:endParaRPr lang="en-US" altLang="en-US" sz="2000" i="1" u="sng" dirty="0"/>
          </a:p>
          <a:p>
            <a:pPr eaLnBrk="1" hangingPunct="1">
              <a:spcBef>
                <a:spcPts val="0"/>
              </a:spcBef>
              <a:spcAft>
                <a:spcPts val="1200"/>
              </a:spcAft>
              <a:buClr>
                <a:schemeClr val="tx1"/>
              </a:buClr>
              <a:defRPr/>
            </a:pPr>
            <a:r>
              <a:rPr lang="en-US" altLang="en-US" sz="2400" dirty="0"/>
              <a:t>Officers and employees may assist with and attend federal campaign fundraisers, provided their role does not involve handling campaign funds</a:t>
            </a:r>
          </a:p>
          <a:p>
            <a:pPr lvl="1" eaLnBrk="1" hangingPunct="1">
              <a:spcBef>
                <a:spcPts val="0"/>
              </a:spcBef>
              <a:spcAft>
                <a:spcPts val="1200"/>
              </a:spcAft>
              <a:buClr>
                <a:schemeClr val="tx1"/>
              </a:buClr>
              <a:buFont typeface="Arial" charset="0"/>
              <a:buChar char="•"/>
              <a:defRPr/>
            </a:pPr>
            <a:r>
              <a:rPr lang="en-US" altLang="en-US" sz="2000" dirty="0"/>
              <a:t>Hosting a fundraiser is considered handling campaign funds and is prohibited</a:t>
            </a:r>
          </a:p>
          <a:p>
            <a:pPr marL="574675" lvl="1" indent="-234950" eaLnBrk="1" hangingPunct="1">
              <a:spcBef>
                <a:spcPts val="0"/>
              </a:spcBef>
              <a:spcAft>
                <a:spcPts val="1200"/>
              </a:spcAft>
              <a:buFontTx/>
              <a:buChar char="•"/>
            </a:pPr>
            <a:endParaRPr lang="en-US" altLang="en-US" sz="2400" dirty="0" smtClean="0"/>
          </a:p>
        </p:txBody>
      </p:sp>
      <p:sp>
        <p:nvSpPr>
          <p:cNvPr id="108547" name="TextBox 6"/>
          <p:cNvSpPr txBox="1">
            <a:spLocks noChangeArrowheads="1"/>
          </p:cNvSpPr>
          <p:nvPr/>
        </p:nvSpPr>
        <p:spPr bwMode="auto">
          <a:xfrm>
            <a:off x="1447800" y="1059931"/>
            <a:ext cx="7391400" cy="297902"/>
          </a:xfrm>
          <a:prstGeom prst="rect">
            <a:avLst/>
          </a:prstGeom>
          <a:noFill/>
          <a:ln>
            <a:noFill/>
          </a:ln>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ts val="1500"/>
              </a:lnSpc>
              <a:spcBef>
                <a:spcPct val="0"/>
              </a:spcBef>
              <a:buFontTx/>
              <a:buNone/>
              <a:defRPr/>
            </a:pPr>
            <a:r>
              <a:rPr lang="en-US" altLang="en-US" sz="2000" b="1" cap="small" dirty="0" smtClean="0">
                <a:solidFill>
                  <a:schemeClr val="bg1"/>
                </a:solidFill>
                <a:latin typeface="+mn-lt"/>
                <a:cs typeface="Arial" charset="0"/>
              </a:rPr>
              <a:t>Campaign</a:t>
            </a:r>
            <a:r>
              <a:rPr lang="en-US" altLang="en-US" sz="2100" b="1" cap="small" dirty="0" smtClean="0">
                <a:solidFill>
                  <a:schemeClr val="bg1"/>
                </a:solidFill>
                <a:latin typeface="+mn-lt"/>
                <a:cs typeface="Arial" charset="0"/>
              </a:rPr>
              <a:t> </a:t>
            </a:r>
            <a:r>
              <a:rPr lang="en-US" altLang="en-US" sz="2000" b="1" cap="small" dirty="0" smtClean="0">
                <a:solidFill>
                  <a:schemeClr val="bg1"/>
                </a:solidFill>
                <a:latin typeface="+mn-lt"/>
                <a:cs typeface="Arial" charset="0"/>
              </a:rPr>
              <a:t>Funds</a:t>
            </a:r>
            <a:endParaRPr lang="en-US" altLang="en-US" sz="2100" b="1" cap="small" dirty="0" smtClean="0">
              <a:solidFill>
                <a:schemeClr val="bg1"/>
              </a:solidFill>
              <a:latin typeface="+mn-lt"/>
              <a:cs typeface="Arial" charset="0"/>
            </a:endParaRPr>
          </a:p>
        </p:txBody>
      </p:sp>
    </p:spTree>
    <p:extLst>
      <p:ext uri="{BB962C8B-B14F-4D97-AF65-F5344CB8AC3E}">
        <p14:creationId xmlns:p14="http://schemas.microsoft.com/office/powerpoint/2010/main" val="20354492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sz="quarter" idx="4294967295"/>
          </p:nvPr>
        </p:nvSpPr>
        <p:spPr>
          <a:xfrm>
            <a:off x="381000" y="1566863"/>
            <a:ext cx="8610600" cy="5029200"/>
          </a:xfrm>
        </p:spPr>
        <p:txBody>
          <a:bodyPr/>
          <a:lstStyle/>
          <a:p>
            <a:pPr eaLnBrk="1" hangingPunct="1">
              <a:spcBef>
                <a:spcPts val="0"/>
              </a:spcBef>
              <a:spcAft>
                <a:spcPts val="1200"/>
              </a:spcAft>
              <a:defRPr/>
            </a:pPr>
            <a:r>
              <a:rPr lang="en-US" altLang="en-US" sz="2400" dirty="0" smtClean="0"/>
              <a:t>Each </a:t>
            </a:r>
            <a:r>
              <a:rPr lang="en-US" altLang="en-US" sz="2400" dirty="0"/>
              <a:t>Senator may designate up to 3 </a:t>
            </a:r>
            <a:r>
              <a:rPr lang="en-US" altLang="en-US" sz="2400" dirty="0" smtClean="0"/>
              <a:t>employees on his/her personal office staff as “Political </a:t>
            </a:r>
            <a:r>
              <a:rPr lang="en-US" altLang="en-US" sz="2400" dirty="0"/>
              <a:t>Fund </a:t>
            </a:r>
            <a:r>
              <a:rPr lang="en-US" altLang="en-US" sz="2400" dirty="0" smtClean="0"/>
              <a:t>Designees” </a:t>
            </a:r>
            <a:r>
              <a:rPr lang="en-US" altLang="en-US" sz="2400" dirty="0"/>
              <a:t>(PFDs</a:t>
            </a:r>
            <a:r>
              <a:rPr lang="en-US" altLang="en-US" sz="2400" dirty="0" smtClean="0"/>
              <a:t>).  PFD designations are publicly disclosed and PFDs must file Financial Disclosure Reports.</a:t>
            </a:r>
          </a:p>
          <a:p>
            <a:pPr eaLnBrk="1" hangingPunct="1">
              <a:spcBef>
                <a:spcPts val="0"/>
              </a:spcBef>
              <a:spcAft>
                <a:spcPts val="1200"/>
              </a:spcAft>
              <a:defRPr/>
            </a:pPr>
            <a:endParaRPr lang="en-US" altLang="en-US" sz="2400" dirty="0"/>
          </a:p>
          <a:p>
            <a:pPr eaLnBrk="1" hangingPunct="1">
              <a:spcBef>
                <a:spcPts val="0"/>
              </a:spcBef>
              <a:spcAft>
                <a:spcPts val="1200"/>
              </a:spcAft>
              <a:defRPr/>
            </a:pPr>
            <a:r>
              <a:rPr lang="en-US" altLang="en-US" sz="2400" dirty="0" smtClean="0"/>
              <a:t>PFDs </a:t>
            </a:r>
            <a:r>
              <a:rPr lang="en-US" altLang="en-US" sz="2400" dirty="0"/>
              <a:t>may handle campaign funds </a:t>
            </a:r>
            <a:r>
              <a:rPr lang="en-US" altLang="en-US" sz="2400" dirty="0" smtClean="0"/>
              <a:t>from:</a:t>
            </a:r>
            <a:endParaRPr lang="en-US" altLang="en-US" sz="2400" dirty="0"/>
          </a:p>
          <a:p>
            <a:pPr lvl="1" eaLnBrk="1" hangingPunct="1">
              <a:spcBef>
                <a:spcPts val="0"/>
              </a:spcBef>
              <a:spcAft>
                <a:spcPts val="1200"/>
              </a:spcAft>
              <a:buFont typeface="Arial" panose="020B0604020202020204" pitchFamily="34" charset="0"/>
              <a:buChar char="•"/>
              <a:defRPr/>
            </a:pPr>
            <a:r>
              <a:rPr lang="en-US" altLang="en-US" sz="2000" dirty="0"/>
              <a:t>Campaign committee of employing Senator;</a:t>
            </a:r>
          </a:p>
          <a:p>
            <a:pPr lvl="1" eaLnBrk="1" hangingPunct="1">
              <a:spcBef>
                <a:spcPts val="0"/>
              </a:spcBef>
              <a:spcAft>
                <a:spcPts val="1200"/>
              </a:spcAft>
              <a:buFont typeface="Arial" panose="020B0604020202020204" pitchFamily="34" charset="0"/>
              <a:buChar char="•"/>
              <a:defRPr/>
            </a:pPr>
            <a:r>
              <a:rPr lang="en-US" altLang="en-US" sz="2000" dirty="0"/>
              <a:t>Campaign committee established and controlled by a Senator or group of Senators (</a:t>
            </a:r>
            <a:r>
              <a:rPr lang="en-US" altLang="en-US" sz="2000" i="1" dirty="0"/>
              <a:t>e.g.</a:t>
            </a:r>
            <a:r>
              <a:rPr lang="en-US" altLang="en-US" sz="2000" dirty="0"/>
              <a:t>, DSCC and NRSC); or</a:t>
            </a:r>
          </a:p>
          <a:p>
            <a:pPr lvl="1" eaLnBrk="1" hangingPunct="1">
              <a:spcBef>
                <a:spcPts val="0"/>
              </a:spcBef>
              <a:spcAft>
                <a:spcPts val="1200"/>
              </a:spcAft>
              <a:buFont typeface="Arial" panose="020B0604020202020204" pitchFamily="34" charset="0"/>
              <a:buChar char="•"/>
              <a:defRPr/>
            </a:pPr>
            <a:r>
              <a:rPr lang="en-US" altLang="en-US" sz="2000" dirty="0"/>
              <a:t>State or local committee of a national party</a:t>
            </a:r>
          </a:p>
          <a:p>
            <a:pPr marL="574675" lvl="1" indent="-234950" eaLnBrk="1" hangingPunct="1">
              <a:spcBef>
                <a:spcPts val="0"/>
              </a:spcBef>
              <a:spcAft>
                <a:spcPts val="1200"/>
              </a:spcAft>
              <a:buFontTx/>
              <a:buChar char="•"/>
            </a:pPr>
            <a:endParaRPr lang="en-US" altLang="en-US" sz="2400" dirty="0" smtClean="0"/>
          </a:p>
        </p:txBody>
      </p:sp>
      <p:sp>
        <p:nvSpPr>
          <p:cNvPr id="108547" name="TextBox 6"/>
          <p:cNvSpPr txBox="1">
            <a:spLocks noChangeArrowheads="1"/>
          </p:cNvSpPr>
          <p:nvPr/>
        </p:nvSpPr>
        <p:spPr bwMode="auto">
          <a:xfrm>
            <a:off x="1447800" y="1059931"/>
            <a:ext cx="7391400" cy="297902"/>
          </a:xfrm>
          <a:prstGeom prst="rect">
            <a:avLst/>
          </a:prstGeom>
          <a:noFill/>
          <a:ln>
            <a:noFill/>
          </a:ln>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ts val="1500"/>
              </a:lnSpc>
              <a:spcBef>
                <a:spcPct val="0"/>
              </a:spcBef>
              <a:buFontTx/>
              <a:buNone/>
              <a:defRPr/>
            </a:pPr>
            <a:r>
              <a:rPr lang="en-US" altLang="en-US" sz="2000" b="1" cap="small" dirty="0" smtClean="0">
                <a:solidFill>
                  <a:schemeClr val="bg1"/>
                </a:solidFill>
                <a:latin typeface="+mn-lt"/>
                <a:cs typeface="Arial" charset="0"/>
              </a:rPr>
              <a:t>Exception for PFDs</a:t>
            </a:r>
            <a:endParaRPr lang="en-US" altLang="en-US" sz="2100" b="1" cap="small" dirty="0" smtClean="0">
              <a:solidFill>
                <a:schemeClr val="bg1"/>
              </a:solidFill>
              <a:latin typeface="+mn-lt"/>
              <a:cs typeface="Arial" charset="0"/>
            </a:endParaRPr>
          </a:p>
        </p:txBody>
      </p:sp>
    </p:spTree>
    <p:extLst>
      <p:ext uri="{BB962C8B-B14F-4D97-AF65-F5344CB8AC3E}">
        <p14:creationId xmlns:p14="http://schemas.microsoft.com/office/powerpoint/2010/main" val="36756404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sz="quarter" idx="4294967295"/>
          </p:nvPr>
        </p:nvSpPr>
        <p:spPr>
          <a:xfrm>
            <a:off x="381000" y="1566863"/>
            <a:ext cx="8610600" cy="5029200"/>
          </a:xfrm>
        </p:spPr>
        <p:txBody>
          <a:bodyPr/>
          <a:lstStyle/>
          <a:p>
            <a:pPr eaLnBrk="1" hangingPunct="1">
              <a:spcBef>
                <a:spcPct val="0"/>
              </a:spcBef>
              <a:spcAft>
                <a:spcPts val="600"/>
              </a:spcAft>
            </a:pPr>
            <a:r>
              <a:rPr lang="en-US" altLang="en-US" sz="2400" dirty="0"/>
              <a:t>No soliciting or receiving federal, state or local campaign contributions in a federal building </a:t>
            </a:r>
            <a:br>
              <a:rPr lang="en-US" altLang="en-US" sz="2400" dirty="0"/>
            </a:br>
            <a:r>
              <a:rPr lang="en-US" altLang="en-US" sz="2400" b="1" dirty="0">
                <a:solidFill>
                  <a:srgbClr val="960E00"/>
                </a:solidFill>
              </a:rPr>
              <a:t>(18 U.S.C. </a:t>
            </a:r>
            <a:r>
              <a:rPr lang="en-US" altLang="en-US" sz="2400" b="1" dirty="0">
                <a:solidFill>
                  <a:srgbClr val="960E00"/>
                </a:solidFill>
                <a:cs typeface="Arial" panose="020B0604020202020204" pitchFamily="34" charset="0"/>
              </a:rPr>
              <a:t>§</a:t>
            </a:r>
            <a:r>
              <a:rPr lang="en-US" altLang="en-US" sz="2400" b="1" dirty="0">
                <a:solidFill>
                  <a:srgbClr val="960E00"/>
                </a:solidFill>
              </a:rPr>
              <a:t> 607</a:t>
            </a:r>
            <a:r>
              <a:rPr lang="en-US" altLang="en-US" sz="2400" b="1" dirty="0" smtClean="0">
                <a:solidFill>
                  <a:srgbClr val="960E00"/>
                </a:solidFill>
              </a:rPr>
              <a:t>)</a:t>
            </a:r>
          </a:p>
          <a:p>
            <a:pPr lvl="1" eaLnBrk="1" hangingPunct="1">
              <a:spcBef>
                <a:spcPct val="0"/>
              </a:spcBef>
              <a:spcAft>
                <a:spcPts val="600"/>
              </a:spcAft>
              <a:buFont typeface="Arial" panose="020B0604020202020204" pitchFamily="34" charset="0"/>
              <a:buChar char="•"/>
            </a:pPr>
            <a:r>
              <a:rPr lang="en-US" altLang="en-US" sz="2400" dirty="0">
                <a:solidFill>
                  <a:schemeClr val="tx2"/>
                </a:solidFill>
                <a:ea typeface="+mn-ea"/>
                <a:cs typeface="+mn-cs"/>
              </a:rPr>
              <a:t>But safe harbor provision for unsolicited contributions forwarded to campaign within 7 days of receipt</a:t>
            </a:r>
          </a:p>
          <a:p>
            <a:pPr eaLnBrk="1" hangingPunct="1">
              <a:spcBef>
                <a:spcPct val="0"/>
              </a:spcBef>
              <a:spcAft>
                <a:spcPts val="600"/>
              </a:spcAft>
            </a:pPr>
            <a:endParaRPr lang="en-US" altLang="en-US" sz="2400" b="1" dirty="0">
              <a:solidFill>
                <a:srgbClr val="960E00"/>
              </a:solidFill>
            </a:endParaRPr>
          </a:p>
          <a:p>
            <a:pPr eaLnBrk="1" hangingPunct="1">
              <a:spcBef>
                <a:spcPct val="0"/>
              </a:spcBef>
              <a:spcAft>
                <a:spcPts val="600"/>
              </a:spcAft>
            </a:pPr>
            <a:r>
              <a:rPr lang="en-US" altLang="en-US" sz="2400" dirty="0">
                <a:solidFill>
                  <a:schemeClr val="tx2"/>
                </a:solidFill>
              </a:rPr>
              <a:t>No </a:t>
            </a:r>
            <a:r>
              <a:rPr lang="en-US" altLang="en-US" sz="2400" dirty="0" smtClean="0">
                <a:solidFill>
                  <a:schemeClr val="tx2"/>
                </a:solidFill>
              </a:rPr>
              <a:t>soliciting or receiving contributions </a:t>
            </a:r>
            <a:r>
              <a:rPr lang="en-US" altLang="en-US" sz="2400" dirty="0">
                <a:solidFill>
                  <a:schemeClr val="tx2"/>
                </a:solidFill>
              </a:rPr>
              <a:t>connected to official action</a:t>
            </a:r>
            <a:r>
              <a:rPr lang="en-US" altLang="en-US" sz="2400" dirty="0"/>
              <a:t/>
            </a:r>
            <a:br>
              <a:rPr lang="en-US" altLang="en-US" sz="2400" dirty="0"/>
            </a:br>
            <a:r>
              <a:rPr lang="en-US" altLang="en-US" sz="2400" b="1" dirty="0">
                <a:solidFill>
                  <a:srgbClr val="960E00"/>
                </a:solidFill>
              </a:rPr>
              <a:t>(18 U.S.C. § 201)</a:t>
            </a:r>
          </a:p>
          <a:p>
            <a:pPr marL="574675" lvl="1" indent="-234950" eaLnBrk="1" hangingPunct="1">
              <a:spcBef>
                <a:spcPct val="0"/>
              </a:spcBef>
              <a:buFontTx/>
              <a:buChar char="•"/>
            </a:pPr>
            <a:endParaRPr lang="en-US" altLang="en-US" sz="2400" dirty="0" smtClean="0"/>
          </a:p>
        </p:txBody>
      </p:sp>
      <p:sp>
        <p:nvSpPr>
          <p:cNvPr id="108547" name="TextBox 6"/>
          <p:cNvSpPr txBox="1">
            <a:spLocks noChangeArrowheads="1"/>
          </p:cNvSpPr>
          <p:nvPr/>
        </p:nvSpPr>
        <p:spPr bwMode="auto">
          <a:xfrm>
            <a:off x="1447800" y="1059931"/>
            <a:ext cx="7391400" cy="297902"/>
          </a:xfrm>
          <a:prstGeom prst="rect">
            <a:avLst/>
          </a:prstGeom>
          <a:noFill/>
          <a:ln>
            <a:noFill/>
          </a:ln>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ts val="1500"/>
              </a:lnSpc>
              <a:spcBef>
                <a:spcPct val="0"/>
              </a:spcBef>
              <a:buFontTx/>
              <a:buNone/>
              <a:defRPr/>
            </a:pPr>
            <a:r>
              <a:rPr lang="en-US" altLang="en-US" sz="2100" b="1" cap="small" dirty="0" smtClean="0">
                <a:solidFill>
                  <a:schemeClr val="bg1"/>
                </a:solidFill>
                <a:latin typeface="+mn-lt"/>
                <a:cs typeface="Arial" charset="0"/>
              </a:rPr>
              <a:t>Criminal Restrictions</a:t>
            </a:r>
          </a:p>
        </p:txBody>
      </p:sp>
    </p:spTree>
    <p:extLst>
      <p:ext uri="{BB962C8B-B14F-4D97-AF65-F5344CB8AC3E}">
        <p14:creationId xmlns:p14="http://schemas.microsoft.com/office/powerpoint/2010/main" val="22998185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sz="quarter" idx="4294967295"/>
          </p:nvPr>
        </p:nvSpPr>
        <p:spPr>
          <a:xfrm>
            <a:off x="381000" y="1566863"/>
            <a:ext cx="8305800" cy="5029200"/>
          </a:xfrm>
        </p:spPr>
        <p:txBody>
          <a:bodyPr/>
          <a:lstStyle/>
          <a:p>
            <a:pPr eaLnBrk="1" hangingPunct="1">
              <a:spcBef>
                <a:spcPct val="0"/>
              </a:spcBef>
              <a:spcAft>
                <a:spcPts val="600"/>
              </a:spcAft>
              <a:defRPr/>
            </a:pPr>
            <a:r>
              <a:rPr lang="en-US" altLang="en-US" sz="2400" dirty="0" smtClean="0"/>
              <a:t>For </a:t>
            </a:r>
            <a:r>
              <a:rPr lang="en-US" altLang="en-US" sz="2400" dirty="0"/>
              <a:t>misdirected campaign calls, letters, or emails, you may either:</a:t>
            </a:r>
          </a:p>
          <a:p>
            <a:pPr lvl="1" eaLnBrk="1" hangingPunct="1">
              <a:spcBef>
                <a:spcPct val="0"/>
              </a:spcBef>
              <a:spcAft>
                <a:spcPts val="600"/>
              </a:spcAft>
              <a:buFont typeface="Arial" charset="0"/>
              <a:buChar char="•"/>
              <a:defRPr/>
            </a:pPr>
            <a:r>
              <a:rPr lang="en-US" altLang="en-US" sz="2400" dirty="0"/>
              <a:t>Forward the inquiry to the campaign office for action; </a:t>
            </a:r>
            <a:r>
              <a:rPr lang="en-US" altLang="en-US" sz="2400" b="1" i="1" dirty="0"/>
              <a:t>or</a:t>
            </a:r>
          </a:p>
          <a:p>
            <a:pPr lvl="1" eaLnBrk="1" hangingPunct="1">
              <a:spcBef>
                <a:spcPct val="0"/>
              </a:spcBef>
              <a:spcAft>
                <a:spcPts val="600"/>
              </a:spcAft>
              <a:buFont typeface="Arial" charset="0"/>
              <a:buChar char="•"/>
              <a:defRPr/>
            </a:pPr>
            <a:r>
              <a:rPr lang="en-US" altLang="en-US" sz="2400" dirty="0"/>
              <a:t>Provide the campaign phone number and address to the individual seeking information; </a:t>
            </a:r>
            <a:r>
              <a:rPr lang="en-US" altLang="en-US" sz="2400" b="1" i="1" dirty="0"/>
              <a:t>but</a:t>
            </a:r>
          </a:p>
          <a:p>
            <a:pPr lvl="1" eaLnBrk="1" hangingPunct="1">
              <a:spcBef>
                <a:spcPct val="0"/>
              </a:spcBef>
              <a:spcAft>
                <a:spcPts val="600"/>
              </a:spcAft>
              <a:buFont typeface="Arial" charset="0"/>
              <a:buChar char="•"/>
              <a:defRPr/>
            </a:pPr>
            <a:r>
              <a:rPr lang="en-US" altLang="en-US" sz="2400" dirty="0"/>
              <a:t>You cannot provide link to campaign website </a:t>
            </a:r>
            <a:r>
              <a:rPr lang="en-US" altLang="en-US" sz="2400" b="1" dirty="0">
                <a:solidFill>
                  <a:srgbClr val="960E00"/>
                </a:solidFill>
              </a:rPr>
              <a:t>(</a:t>
            </a:r>
            <a:r>
              <a:rPr lang="en-US" altLang="en-US" sz="2400" b="1" i="1" dirty="0">
                <a:solidFill>
                  <a:srgbClr val="960E00"/>
                </a:solidFill>
              </a:rPr>
              <a:t>Internet Usage Policy</a:t>
            </a:r>
            <a:r>
              <a:rPr lang="en-US" altLang="en-US" sz="2400" b="1" dirty="0" smtClean="0">
                <a:solidFill>
                  <a:srgbClr val="960E00"/>
                </a:solidFill>
              </a:rPr>
              <a:t>)</a:t>
            </a:r>
            <a:endParaRPr lang="en-US" altLang="en-US" sz="2400" dirty="0"/>
          </a:p>
        </p:txBody>
      </p:sp>
      <p:sp>
        <p:nvSpPr>
          <p:cNvPr id="108547" name="TextBox 6"/>
          <p:cNvSpPr txBox="1">
            <a:spLocks noChangeArrowheads="1"/>
          </p:cNvSpPr>
          <p:nvPr/>
        </p:nvSpPr>
        <p:spPr bwMode="auto">
          <a:xfrm>
            <a:off x="1447800" y="1059931"/>
            <a:ext cx="7391400" cy="297902"/>
          </a:xfrm>
          <a:prstGeom prst="rect">
            <a:avLst/>
          </a:prstGeom>
          <a:noFill/>
          <a:ln>
            <a:noFill/>
          </a:ln>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ts val="1500"/>
              </a:lnSpc>
              <a:spcBef>
                <a:spcPct val="0"/>
              </a:spcBef>
              <a:buFontTx/>
              <a:buNone/>
              <a:defRPr/>
            </a:pPr>
            <a:r>
              <a:rPr lang="en-US" altLang="en-US" sz="2000" b="1" cap="small" dirty="0" smtClean="0">
                <a:solidFill>
                  <a:schemeClr val="bg1"/>
                </a:solidFill>
                <a:latin typeface="+mn-lt"/>
                <a:cs typeface="Arial" charset="0"/>
              </a:rPr>
              <a:t>Misdirected Communications</a:t>
            </a:r>
            <a:endParaRPr lang="en-US" altLang="en-US" sz="2100" b="1" cap="small" dirty="0" smtClean="0">
              <a:solidFill>
                <a:schemeClr val="bg1"/>
              </a:solidFill>
              <a:latin typeface="+mn-lt"/>
              <a:cs typeface="Arial" charset="0"/>
            </a:endParaRPr>
          </a:p>
        </p:txBody>
      </p:sp>
    </p:spTree>
    <p:extLst>
      <p:ext uri="{BB962C8B-B14F-4D97-AF65-F5344CB8AC3E}">
        <p14:creationId xmlns:p14="http://schemas.microsoft.com/office/powerpoint/2010/main" val="200527445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105138</TotalTime>
  <Words>1747</Words>
  <Application>Microsoft Office PowerPoint</Application>
  <PresentationFormat>On-screen Show (4:3)</PresentationFormat>
  <Paragraphs>150</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Arial Black</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States Senate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SAA</dc:creator>
  <cp:lastModifiedBy>Remington, Danny (Ethics)</cp:lastModifiedBy>
  <cp:revision>4016</cp:revision>
  <cp:lastPrinted>2025-01-14T16:54:18Z</cp:lastPrinted>
  <dcterms:created xsi:type="dcterms:W3CDTF">2010-11-08T17:12:39Z</dcterms:created>
  <dcterms:modified xsi:type="dcterms:W3CDTF">2025-01-14T16:57:17Z</dcterms:modified>
</cp:coreProperties>
</file>